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9" r:id="rId2"/>
    <p:sldId id="284" r:id="rId3"/>
    <p:sldId id="306" r:id="rId4"/>
    <p:sldId id="285" r:id="rId5"/>
    <p:sldId id="286" r:id="rId6"/>
    <p:sldId id="295" r:id="rId7"/>
    <p:sldId id="287" r:id="rId8"/>
    <p:sldId id="296" r:id="rId9"/>
    <p:sldId id="288" r:id="rId10"/>
    <p:sldId id="260" r:id="rId11"/>
    <p:sldId id="297" r:id="rId12"/>
    <p:sldId id="256" r:id="rId13"/>
    <p:sldId id="293" r:id="rId14"/>
    <p:sldId id="298" r:id="rId15"/>
    <p:sldId id="300" r:id="rId16"/>
    <p:sldId id="263" r:id="rId17"/>
    <p:sldId id="264" r:id="rId18"/>
    <p:sldId id="266" r:id="rId19"/>
    <p:sldId id="269" r:id="rId20"/>
    <p:sldId id="258" r:id="rId21"/>
    <p:sldId id="257" r:id="rId22"/>
    <p:sldId id="267" r:id="rId23"/>
    <p:sldId id="280" r:id="rId24"/>
    <p:sldId id="279" r:id="rId25"/>
    <p:sldId id="278" r:id="rId26"/>
    <p:sldId id="299" r:id="rId27"/>
    <p:sldId id="301" r:id="rId28"/>
    <p:sldId id="302" r:id="rId29"/>
    <p:sldId id="311" r:id="rId30"/>
    <p:sldId id="307" r:id="rId31"/>
    <p:sldId id="310" r:id="rId32"/>
    <p:sldId id="308" r:id="rId33"/>
    <p:sldId id="303" r:id="rId34"/>
  </p:sldIdLst>
  <p:sldSz cx="9144000" cy="6858000" type="screen4x3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>
      <p:cViewPr varScale="1">
        <p:scale>
          <a:sx n="115" d="100"/>
          <a:sy n="115" d="100"/>
        </p:scale>
        <p:origin x="90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0D86D0-9C31-4CDF-AA70-5F58F05201F0}" type="datetimeFigureOut">
              <a:rPr lang="ro-RO" smtClean="0"/>
              <a:pPr/>
              <a:t>13.04.2023</a:t>
            </a:fld>
            <a:endParaRPr lang="ro-R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o-R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4ABE38-6459-45D9-BEC1-BD021FF279C3}" type="slidenum">
              <a:rPr lang="ro-RO" smtClean="0"/>
              <a:pPr/>
              <a:t>‹#›</a:t>
            </a:fld>
            <a:endParaRPr lang="ro-R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o-R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ABE38-6459-45D9-BEC1-BD021FF279C3}" type="slidenum">
              <a:rPr lang="ro-RO" smtClean="0"/>
              <a:pPr/>
              <a:t>6</a:t>
            </a:fld>
            <a:endParaRPr lang="ro-R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o-R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ABE38-6459-45D9-BEC1-BD021FF279C3}" type="slidenum">
              <a:rPr lang="ro-RO" smtClean="0"/>
              <a:pPr/>
              <a:t>8</a:t>
            </a:fld>
            <a:endParaRPr lang="ro-R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231A5-35F9-43A3-A50C-F4F60FBE5DAD}" type="datetimeFigureOut">
              <a:rPr lang="ro-RO" smtClean="0"/>
              <a:pPr/>
              <a:t>13.04.2023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DF267-2DC4-40C1-8688-FB1B514B975D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231A5-35F9-43A3-A50C-F4F60FBE5DAD}" type="datetimeFigureOut">
              <a:rPr lang="ro-RO" smtClean="0"/>
              <a:pPr/>
              <a:t>13.04.2023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DF267-2DC4-40C1-8688-FB1B514B975D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231A5-35F9-43A3-A50C-F4F60FBE5DAD}" type="datetimeFigureOut">
              <a:rPr lang="ro-RO" smtClean="0"/>
              <a:pPr/>
              <a:t>13.04.2023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DF267-2DC4-40C1-8688-FB1B514B975D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231A5-35F9-43A3-A50C-F4F60FBE5DAD}" type="datetimeFigureOut">
              <a:rPr lang="ro-RO" smtClean="0"/>
              <a:pPr/>
              <a:t>13.04.2023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DF267-2DC4-40C1-8688-FB1B514B975D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231A5-35F9-43A3-A50C-F4F60FBE5DAD}" type="datetimeFigureOut">
              <a:rPr lang="ro-RO" smtClean="0"/>
              <a:pPr/>
              <a:t>13.04.2023</a:t>
            </a:fld>
            <a:endParaRPr lang="ro-R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DF267-2DC4-40C1-8688-FB1B514B975D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231A5-35F9-43A3-A50C-F4F60FBE5DAD}" type="datetimeFigureOut">
              <a:rPr lang="ro-RO" smtClean="0"/>
              <a:pPr/>
              <a:t>13.04.2023</a:t>
            </a:fld>
            <a:endParaRPr lang="ro-R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DF267-2DC4-40C1-8688-FB1B514B975D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231A5-35F9-43A3-A50C-F4F60FBE5DAD}" type="datetimeFigureOut">
              <a:rPr lang="ro-RO" smtClean="0"/>
              <a:pPr/>
              <a:t>13.04.2023</a:t>
            </a:fld>
            <a:endParaRPr lang="ro-R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DF267-2DC4-40C1-8688-FB1B514B975D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231A5-35F9-43A3-A50C-F4F60FBE5DAD}" type="datetimeFigureOut">
              <a:rPr lang="ro-RO" smtClean="0"/>
              <a:pPr/>
              <a:t>13.04.2023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DF267-2DC4-40C1-8688-FB1B514B975D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o-R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231A5-35F9-43A3-A50C-F4F60FBE5DAD}" type="datetimeFigureOut">
              <a:rPr lang="ro-RO" smtClean="0"/>
              <a:pPr/>
              <a:t>13.04.2023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DF267-2DC4-40C1-8688-FB1B514B975D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231A5-35F9-43A3-A50C-F4F60FBE5DAD}" type="datetimeFigureOut">
              <a:rPr lang="ro-RO" smtClean="0"/>
              <a:pPr/>
              <a:t>13.04.2023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DF267-2DC4-40C1-8688-FB1B514B975D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231A5-35F9-43A3-A50C-F4F60FBE5DAD}" type="datetimeFigureOut">
              <a:rPr lang="ro-RO" smtClean="0"/>
              <a:pPr/>
              <a:t>13.04.2023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DF267-2DC4-40C1-8688-FB1B514B975D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8231A5-35F9-43A3-A50C-F4F60FBE5DAD}" type="datetimeFigureOut">
              <a:rPr lang="ro-RO" smtClean="0"/>
              <a:pPr/>
              <a:t>13.04.2023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ADF267-2DC4-40C1-8688-FB1B514B975D}" type="slidenum">
              <a:rPr lang="ro-RO" smtClean="0"/>
              <a:pPr/>
              <a:t>‹#›</a:t>
            </a:fld>
            <a:endParaRPr lang="ro-R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14348" y="357166"/>
            <a:ext cx="8072494" cy="107157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sz="2000" b="1" dirty="0" smtClean="0">
                <a:solidFill>
                  <a:schemeClr val="tx2">
                    <a:lumMod val="75000"/>
                  </a:schemeClr>
                </a:solidFill>
              </a:rPr>
              <a:t>CURS INTENSIV DE CONTABILITATE GENERALA SI DE GESTIUNE  IN INSTITUTIILE PUBLICE</a:t>
            </a:r>
            <a:r>
              <a:rPr lang="en-GB" sz="2000" b="1" dirty="0" smtClean="0">
                <a:solidFill>
                  <a:schemeClr val="tx2">
                    <a:lumMod val="75000"/>
                  </a:schemeClr>
                </a:solidFill>
              </a:rPr>
              <a:t> – COMUNE SI SCOLI GIMNAZIALE</a:t>
            </a:r>
            <a:r>
              <a:rPr lang="ro-RO" sz="20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pPr algn="ctr"/>
            <a:r>
              <a:rPr lang="ro-RO" sz="2400" b="1" dirty="0" smtClean="0">
                <a:solidFill>
                  <a:schemeClr val="tx2">
                    <a:lumMod val="75000"/>
                  </a:schemeClr>
                </a:solidFill>
              </a:rPr>
              <a:t>BAIA MARE- 12.04.2016</a:t>
            </a:r>
            <a:endParaRPr lang="ro-RO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29256" y="1571612"/>
            <a:ext cx="3357586" cy="478634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Motto</a:t>
            </a:r>
            <a:r>
              <a:rPr lang="ro-RO" sz="2400" b="1" dirty="0" smtClean="0">
                <a:solidFill>
                  <a:schemeClr val="tx2">
                    <a:lumMod val="75000"/>
                  </a:schemeClr>
                </a:solidFill>
              </a:rPr>
              <a:t> :</a:t>
            </a:r>
            <a:endParaRPr lang="en-US" sz="24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“</a:t>
            </a:r>
            <a:r>
              <a:rPr lang="en-US" sz="2400" b="1" dirty="0" err="1" smtClean="0">
                <a:solidFill>
                  <a:schemeClr val="tx2">
                    <a:lumMod val="75000"/>
                  </a:schemeClr>
                </a:solidFill>
              </a:rPr>
              <a:t>Daca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  in </a:t>
            </a:r>
            <a:r>
              <a:rPr lang="en-US" sz="2400" b="1" dirty="0" err="1" smtClean="0">
                <a:solidFill>
                  <a:schemeClr val="tx2">
                    <a:lumMod val="75000"/>
                  </a:schemeClr>
                </a:solidFill>
              </a:rPr>
              <a:t>viata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tx2">
                    <a:lumMod val="75000"/>
                  </a:schemeClr>
                </a:solidFill>
              </a:rPr>
              <a:t>acorzi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tx2">
                    <a:lumMod val="75000"/>
                  </a:schemeClr>
                </a:solidFill>
              </a:rPr>
              <a:t>importanta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 la </a:t>
            </a:r>
            <a:r>
              <a:rPr lang="en-US" sz="2400" b="1" dirty="0" err="1" smtClean="0">
                <a:solidFill>
                  <a:schemeClr val="tx2">
                    <a:lumMod val="75000"/>
                  </a:schemeClr>
                </a:solidFill>
              </a:rPr>
              <a:t>trei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tx2">
                    <a:lumMod val="75000"/>
                  </a:schemeClr>
                </a:solidFill>
              </a:rPr>
              <a:t>lucruri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 nu </a:t>
            </a:r>
            <a:r>
              <a:rPr lang="en-US" sz="2400" b="1" dirty="0" err="1" smtClean="0">
                <a:solidFill>
                  <a:schemeClr val="tx2">
                    <a:lumMod val="75000"/>
                  </a:schemeClr>
                </a:solidFill>
              </a:rPr>
              <a:t>vei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  </a:t>
            </a:r>
            <a:r>
              <a:rPr lang="en-US" sz="2400" b="1" dirty="0" err="1" smtClean="0">
                <a:solidFill>
                  <a:schemeClr val="tx2">
                    <a:lumMod val="75000"/>
                  </a:schemeClr>
                </a:solidFill>
              </a:rPr>
              <a:t>fi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 pus in </a:t>
            </a:r>
            <a:r>
              <a:rPr lang="en-US" sz="2400" b="1" dirty="0" err="1" smtClean="0">
                <a:solidFill>
                  <a:schemeClr val="tx2">
                    <a:lumMod val="75000"/>
                  </a:schemeClr>
                </a:solidFill>
              </a:rPr>
              <a:t>situatia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tx2">
                    <a:lumMod val="75000"/>
                  </a:schemeClr>
                </a:solidFill>
              </a:rPr>
              <a:t>sa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tx2">
                    <a:lumMod val="75000"/>
                  </a:schemeClr>
                </a:solidFill>
              </a:rPr>
              <a:t>gresesti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:</a:t>
            </a:r>
          </a:p>
          <a:p>
            <a:pPr algn="ctr"/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sa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stii</a:t>
            </a:r>
            <a:r>
              <a:rPr lang="en-US" sz="2400" b="1" dirty="0" smtClean="0">
                <a:solidFill>
                  <a:srgbClr val="FF0000"/>
                </a:solidFill>
              </a:rPr>
              <a:t> de </a:t>
            </a:r>
            <a:r>
              <a:rPr lang="en-US" sz="2400" b="1" dirty="0" err="1" smtClean="0">
                <a:solidFill>
                  <a:srgbClr val="FF0000"/>
                </a:solidFill>
              </a:rPr>
              <a:t>unde</a:t>
            </a:r>
            <a:r>
              <a:rPr lang="en-US" sz="2400" b="1" dirty="0" smtClean="0">
                <a:solidFill>
                  <a:srgbClr val="FF0000"/>
                </a:solidFill>
              </a:rPr>
              <a:t> vii, </a:t>
            </a:r>
            <a:r>
              <a:rPr lang="en-US" sz="2400" b="1" dirty="0" err="1" smtClean="0">
                <a:solidFill>
                  <a:srgbClr val="FF0000"/>
                </a:solidFill>
              </a:rPr>
              <a:t>incotro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mergi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endParaRPr lang="ro-RO" sz="2400" b="1" dirty="0" smtClean="0">
              <a:solidFill>
                <a:srgbClr val="FF0000"/>
              </a:solidFill>
            </a:endParaRPr>
          </a:p>
          <a:p>
            <a:pPr algn="ctr"/>
            <a:r>
              <a:rPr lang="en-US" sz="2400" b="1" dirty="0" err="1" smtClean="0">
                <a:solidFill>
                  <a:srgbClr val="FF0000"/>
                </a:solidFill>
              </a:rPr>
              <a:t>si</a:t>
            </a:r>
            <a:r>
              <a:rPr lang="en-US" sz="2400" b="1" dirty="0" smtClean="0">
                <a:solidFill>
                  <a:srgbClr val="FF0000"/>
                </a:solidFill>
              </a:rPr>
              <a:t> in </a:t>
            </a:r>
            <a:r>
              <a:rPr lang="en-US" sz="2400" b="1" dirty="0" err="1" smtClean="0">
                <a:solidFill>
                  <a:srgbClr val="FF0000"/>
                </a:solidFill>
              </a:rPr>
              <a:t>fata</a:t>
            </a:r>
            <a:r>
              <a:rPr lang="en-US" sz="2400" b="1" dirty="0" smtClean="0">
                <a:solidFill>
                  <a:srgbClr val="FF0000"/>
                </a:solidFill>
              </a:rPr>
              <a:t> cui </a:t>
            </a:r>
            <a:r>
              <a:rPr lang="en-US" sz="2400" b="1" dirty="0" err="1" smtClean="0">
                <a:solidFill>
                  <a:srgbClr val="FF0000"/>
                </a:solidFill>
              </a:rPr>
              <a:t>va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trebui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sa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dai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socoteala</a:t>
            </a:r>
            <a:r>
              <a:rPr lang="en-US" sz="2400" b="1" dirty="0" smtClean="0">
                <a:solidFill>
                  <a:srgbClr val="FF0000"/>
                </a:solidFill>
              </a:rPr>
              <a:t>.”  </a:t>
            </a:r>
            <a:endParaRPr lang="ro-RO" sz="2400" b="1" dirty="0" smtClean="0">
              <a:solidFill>
                <a:srgbClr val="FF0000"/>
              </a:solidFill>
            </a:endParaRPr>
          </a:p>
          <a:p>
            <a:pPr algn="ctr"/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      </a:t>
            </a:r>
          </a:p>
          <a:p>
            <a:pPr algn="ctr"/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 Talmud</a:t>
            </a:r>
            <a:endParaRPr lang="ro-RO" sz="2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7410" name="Picture 2" descr="http://www.contasuperlex.ro/uploads/categorii/photo.p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571612"/>
            <a:ext cx="4500594" cy="478634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71472" y="357166"/>
            <a:ext cx="8072494" cy="57150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sz="2800" b="1" dirty="0" smtClean="0"/>
              <a:t>ORGANIZATORI </a:t>
            </a:r>
            <a:endParaRPr lang="ro-RO" sz="2800" b="1" dirty="0"/>
          </a:p>
        </p:txBody>
      </p:sp>
      <p:sp>
        <p:nvSpPr>
          <p:cNvPr id="9" name="Rectangle 8"/>
          <p:cNvSpPr/>
          <p:nvPr/>
        </p:nvSpPr>
        <p:spPr>
          <a:xfrm>
            <a:off x="571472" y="1142984"/>
            <a:ext cx="8215370" cy="514353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2400" b="1" dirty="0" smtClean="0">
              <a:solidFill>
                <a:srgbClr val="FF0000"/>
              </a:solidFill>
            </a:endParaRPr>
          </a:p>
          <a:p>
            <a:pPr algn="ctr"/>
            <a:r>
              <a:rPr lang="ro-RO" sz="2400" b="1" dirty="0" smtClean="0">
                <a:solidFill>
                  <a:srgbClr val="FF0000"/>
                </a:solidFill>
              </a:rPr>
              <a:t>VA MULTUMIM CA NE ONORATI CU PREZENTA !</a:t>
            </a:r>
          </a:p>
          <a:p>
            <a:pPr algn="ctr"/>
            <a:endParaRPr lang="ro-RO" sz="2400" b="1" dirty="0" smtClean="0">
              <a:solidFill>
                <a:srgbClr val="FF0000"/>
              </a:solidFill>
            </a:endParaRPr>
          </a:p>
          <a:p>
            <a:pPr marL="457200" indent="-457200" algn="ctr">
              <a:buAutoNum type="arabicPeriod"/>
            </a:pPr>
            <a:r>
              <a:rPr lang="en-GB" sz="2400" b="1" dirty="0" smtClean="0">
                <a:solidFill>
                  <a:srgbClr val="FF0000"/>
                </a:solidFill>
              </a:rPr>
              <a:t>CAMERA DE CONTURI MARAMURES</a:t>
            </a:r>
          </a:p>
          <a:p>
            <a:pPr marL="457200" indent="-457200" algn="ctr">
              <a:buAutoNum type="arabicPeriod"/>
            </a:pPr>
            <a:endParaRPr lang="en-GB" sz="24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</a:rPr>
              <a:t>2</a:t>
            </a:r>
            <a:r>
              <a:rPr lang="ro-RO" sz="2400" b="1" dirty="0" smtClean="0">
                <a:solidFill>
                  <a:schemeClr val="tx2">
                    <a:lumMod val="75000"/>
                  </a:schemeClr>
                </a:solidFill>
              </a:rPr>
              <a:t>. INSTITUTIA  PREFECTULUI MARAMURES</a:t>
            </a:r>
          </a:p>
          <a:p>
            <a:pPr algn="ctr">
              <a:buFontTx/>
              <a:buChar char="-"/>
            </a:pPr>
            <a:r>
              <a:rPr lang="ro-RO" sz="2000" dirty="0" smtClean="0">
                <a:solidFill>
                  <a:schemeClr val="tx2"/>
                </a:solidFill>
              </a:rPr>
              <a:t>GRUPUL DE MODERNIZATORI  AI  ADMINISTRATIEI PUBLICE LOCALE</a:t>
            </a:r>
          </a:p>
          <a:p>
            <a:pPr algn="ctr"/>
            <a:endParaRPr lang="ro-RO" sz="2400" b="1" dirty="0" smtClean="0">
              <a:solidFill>
                <a:srgbClr val="FF0000"/>
              </a:solidFill>
            </a:endParaRPr>
          </a:p>
          <a:p>
            <a:pPr algn="ctr"/>
            <a:r>
              <a:rPr lang="ro-RO" sz="2400" b="1" dirty="0" smtClean="0">
                <a:solidFill>
                  <a:srgbClr val="FF0000"/>
                </a:solidFill>
              </a:rPr>
              <a:t> </a:t>
            </a:r>
            <a:r>
              <a:rPr lang="en-GB" sz="2400" b="1" dirty="0" smtClean="0">
                <a:solidFill>
                  <a:srgbClr val="FF0000"/>
                </a:solidFill>
              </a:rPr>
              <a:t>3</a:t>
            </a:r>
            <a:r>
              <a:rPr lang="ro-RO" sz="2400" b="1" dirty="0" smtClean="0">
                <a:solidFill>
                  <a:srgbClr val="FF0000"/>
                </a:solidFill>
              </a:rPr>
              <a:t>. FUNDATIA C.A.M.P.P.   CLUJ NAPOCA </a:t>
            </a:r>
          </a:p>
          <a:p>
            <a:pPr algn="ctr"/>
            <a:r>
              <a:rPr lang="ro-RO" sz="2400" dirty="0" smtClean="0">
                <a:solidFill>
                  <a:srgbClr val="FF0000"/>
                </a:solidFill>
              </a:rPr>
              <a:t>UNIVERSITATEA  BABES- BOLYAI</a:t>
            </a:r>
          </a:p>
          <a:p>
            <a:pPr algn="ctr">
              <a:buFontTx/>
              <a:buChar char="-"/>
            </a:pPr>
            <a:endParaRPr lang="ro-RO" sz="2400" b="1" dirty="0" smtClean="0">
              <a:solidFill>
                <a:srgbClr val="FF0000"/>
              </a:solidFill>
            </a:endParaRPr>
          </a:p>
          <a:p>
            <a:pPr algn="ctr"/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</a:rPr>
              <a:t>4</a:t>
            </a:r>
            <a:r>
              <a:rPr lang="ro-RO" sz="2400" b="1" dirty="0" smtClean="0">
                <a:solidFill>
                  <a:schemeClr val="tx2">
                    <a:lumMod val="75000"/>
                  </a:schemeClr>
                </a:solidFill>
              </a:rPr>
              <a:t>. FILIALA JUDETEANA MARAMURES </a:t>
            </a:r>
          </a:p>
          <a:p>
            <a:pPr algn="ctr"/>
            <a:r>
              <a:rPr lang="ro-RO" sz="2400" dirty="0" smtClean="0">
                <a:solidFill>
                  <a:schemeClr val="tx2">
                    <a:lumMod val="75000"/>
                  </a:schemeClr>
                </a:solidFill>
              </a:rPr>
              <a:t>A  ASOCIATIEI   COMUNELOR DIN  ROMANIA </a:t>
            </a:r>
          </a:p>
          <a:p>
            <a:pPr algn="ctr"/>
            <a:endParaRPr lang="ro-RO" sz="2400" dirty="0" smtClean="0">
              <a:solidFill>
                <a:schemeClr val="tx2"/>
              </a:solidFill>
            </a:endParaRPr>
          </a:p>
          <a:p>
            <a:pPr algn="ctr"/>
            <a:endParaRPr lang="ro-RO" sz="2400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14348" y="357166"/>
            <a:ext cx="8072494" cy="107157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sz="2000" b="1" dirty="0" smtClean="0">
                <a:solidFill>
                  <a:schemeClr val="tx2">
                    <a:lumMod val="75000"/>
                  </a:schemeClr>
                </a:solidFill>
              </a:rPr>
              <a:t>CURS INTENSIV DE CONTABILITATE GENERALA SI DE GESTIUNE  IN INSTITUTIILE  PUBLICE</a:t>
            </a:r>
            <a:r>
              <a:rPr lang="en-GB" sz="2000" b="1" dirty="0" smtClean="0">
                <a:solidFill>
                  <a:schemeClr val="tx2">
                    <a:lumMod val="75000"/>
                  </a:schemeClr>
                </a:solidFill>
              </a:rPr>
              <a:t> – COMUNE SI SCOLI GIMNAZIALE</a:t>
            </a:r>
            <a:r>
              <a:rPr lang="ro-RO" sz="20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pPr algn="ctr"/>
            <a:r>
              <a:rPr lang="ro-RO" sz="2400" b="1" dirty="0" smtClean="0">
                <a:solidFill>
                  <a:schemeClr val="tx2">
                    <a:lumMod val="75000"/>
                  </a:schemeClr>
                </a:solidFill>
              </a:rPr>
              <a:t>BAIA MARE- 12.04.2016</a:t>
            </a:r>
            <a:endParaRPr lang="ro-RO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14348" y="1643050"/>
            <a:ext cx="8072494" cy="450059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o-RO" dirty="0" smtClean="0"/>
          </a:p>
          <a:p>
            <a:pPr algn="ctr"/>
            <a:endParaRPr lang="ro-RO" dirty="0" smtClean="0"/>
          </a:p>
          <a:p>
            <a:pPr algn="ctr"/>
            <a:endParaRPr lang="ro-RO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ro-RO" b="1" dirty="0" smtClean="0">
                <a:solidFill>
                  <a:schemeClr val="tx2">
                    <a:lumMod val="75000"/>
                  </a:schemeClr>
                </a:solidFill>
              </a:rPr>
              <a:t>PREZENTUL CURS INTENSIV   REPREZINTA PREAMBULUL MISIUNII DE CONSILIERE FORMALIZATA : conform  art. 2.4.1.5.4. din OMFP 1086/2013</a:t>
            </a:r>
          </a:p>
          <a:p>
            <a:pPr algn="ctr"/>
            <a:endParaRPr lang="ro-RO" sz="900" dirty="0" smtClean="0"/>
          </a:p>
          <a:p>
            <a:pPr algn="ctr"/>
            <a:r>
              <a:rPr lang="ro-RO" sz="2000" b="1" dirty="0" smtClean="0">
                <a:solidFill>
                  <a:srgbClr val="FF0000"/>
                </a:solidFill>
              </a:rPr>
              <a:t>“ORGANIZAREA  CONTABILITATII GENERALE SI DE GESTIUNE IN CADRUL INSTITUTIILOR PUBLICE  - COMUNE SI SCOLI GIMNAZIALE -DIN SUBORDINEA U.A.T. MEMBRE ACoR. MARAMURES</a:t>
            </a:r>
          </a:p>
          <a:p>
            <a:pPr algn="ctr"/>
            <a:endParaRPr lang="ro-RO" sz="1000" b="1" dirty="0" smtClean="0">
              <a:solidFill>
                <a:srgbClr val="FF0000"/>
              </a:solidFill>
            </a:endParaRPr>
          </a:p>
          <a:p>
            <a:pPr algn="ctr"/>
            <a:r>
              <a:rPr lang="ro-RO" sz="2000" b="1" dirty="0" smtClean="0"/>
              <a:t>  </a:t>
            </a:r>
            <a:r>
              <a:rPr lang="ro-RO" sz="2000" b="1" dirty="0" smtClean="0">
                <a:solidFill>
                  <a:schemeClr val="tx2">
                    <a:lumMod val="75000"/>
                  </a:schemeClr>
                </a:solidFill>
              </a:rPr>
              <a:t>MISIUNEA  VA AVEA LOC IN TRIMESTRUL  II 2016 </a:t>
            </a:r>
          </a:p>
          <a:p>
            <a:pPr algn="ctr"/>
            <a:r>
              <a:rPr lang="ro-RO" sz="2000" b="1" dirty="0" smtClean="0">
                <a:solidFill>
                  <a:schemeClr val="tx2">
                    <a:lumMod val="75000"/>
                  </a:schemeClr>
                </a:solidFill>
              </a:rPr>
              <a:t>in perioada 15.04.2016-30.06.2016</a:t>
            </a:r>
          </a:p>
          <a:p>
            <a:pPr algn="ctr"/>
            <a:endParaRPr lang="ro-RO" sz="1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ro-RO" sz="1600" b="1" dirty="0" smtClean="0"/>
              <a:t>Misiunea de consiliere a fost programata ca urmare a sesizarilor inaintate de auditorii interni ai ACoR MM in luna decembrie 2015,  tuturor comunelor prin FCRI  referitoare la  conducerea contabilitatilor in aceste entitati publice</a:t>
            </a:r>
          </a:p>
          <a:p>
            <a:pPr algn="ctr"/>
            <a:endParaRPr lang="ro-RO" sz="1600" b="1" dirty="0" smtClean="0"/>
          </a:p>
          <a:p>
            <a:pPr algn="ctr"/>
            <a:r>
              <a:rPr lang="ro-RO" sz="1600" b="1" dirty="0" smtClean="0"/>
              <a:t>Presedintele ACOR MM – ing. Jur. Emilian Gheorghe POP </a:t>
            </a:r>
          </a:p>
          <a:p>
            <a:pPr algn="ctr"/>
            <a:r>
              <a:rPr lang="ro-RO" sz="1600" b="1" dirty="0" smtClean="0"/>
              <a:t>Sef BAPI – ing. Ec. SISERMAN SABIN </a:t>
            </a:r>
          </a:p>
          <a:p>
            <a:pPr algn="ctr"/>
            <a:endParaRPr lang="ro-RO" sz="2400" dirty="0" smtClean="0"/>
          </a:p>
          <a:p>
            <a:pPr algn="ctr"/>
            <a:endParaRPr lang="ro-RO" sz="2400" dirty="0" smtClean="0"/>
          </a:p>
          <a:p>
            <a:pPr algn="ctr"/>
            <a:endParaRPr lang="ro-RO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71472" y="357166"/>
            <a:ext cx="8072494" cy="57150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400" b="1" dirty="0" smtClean="0"/>
              <a:t>MODELUL</a:t>
            </a:r>
            <a:r>
              <a:rPr lang="en-GB" sz="2400" b="1" dirty="0" smtClean="0"/>
              <a:t> DE BUNA PRACTICA  UTILIZAT</a:t>
            </a:r>
            <a:r>
              <a:rPr lang="ro-RO" sz="2400" b="1" dirty="0" smtClean="0"/>
              <a:t> IN </a:t>
            </a:r>
            <a:r>
              <a:rPr lang="en-GB" sz="2400" b="1" dirty="0" smtClean="0"/>
              <a:t> PREZENTARE</a:t>
            </a:r>
            <a:endParaRPr lang="ro-RO" sz="2400" b="1" dirty="0"/>
          </a:p>
        </p:txBody>
      </p:sp>
      <p:sp>
        <p:nvSpPr>
          <p:cNvPr id="9" name="Rectangle 8"/>
          <p:cNvSpPr/>
          <p:nvPr/>
        </p:nvSpPr>
        <p:spPr>
          <a:xfrm>
            <a:off x="571472" y="5072074"/>
            <a:ext cx="8072494" cy="128588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sz="3600" b="1" dirty="0" smtClean="0">
              <a:solidFill>
                <a:srgbClr val="FF0000"/>
              </a:solidFill>
            </a:endParaRPr>
          </a:p>
          <a:p>
            <a:pPr algn="ctr"/>
            <a:r>
              <a:rPr lang="en-GB" sz="3600" b="1" dirty="0" smtClean="0">
                <a:solidFill>
                  <a:schemeClr val="tx2">
                    <a:lumMod val="75000"/>
                  </a:schemeClr>
                </a:solidFill>
              </a:rPr>
              <a:t>BIROUL FINANCIAR  CONTABIL</a:t>
            </a:r>
          </a:p>
          <a:p>
            <a:pPr algn="ctr"/>
            <a:r>
              <a:rPr lang="en-GB" sz="4400" b="1" dirty="0" smtClean="0">
                <a:solidFill>
                  <a:schemeClr val="tx2">
                    <a:lumMod val="75000"/>
                  </a:schemeClr>
                </a:solidFill>
              </a:rPr>
              <a:t> AL C</a:t>
            </a:r>
            <a:r>
              <a:rPr lang="ro-RO" sz="4400" b="1" dirty="0" smtClean="0">
                <a:solidFill>
                  <a:schemeClr val="tx2">
                    <a:lumMod val="75000"/>
                  </a:schemeClr>
                </a:solidFill>
              </a:rPr>
              <a:t>OMUN</a:t>
            </a:r>
            <a:r>
              <a:rPr lang="en-GB" sz="4400" b="1" dirty="0" smtClean="0">
                <a:solidFill>
                  <a:schemeClr val="tx2">
                    <a:lumMod val="75000"/>
                  </a:schemeClr>
                </a:solidFill>
              </a:rPr>
              <a:t>EI </a:t>
            </a:r>
            <a:r>
              <a:rPr lang="ro-RO" sz="4400" b="1" dirty="0" smtClean="0">
                <a:solidFill>
                  <a:schemeClr val="tx2">
                    <a:lumMod val="75000"/>
                  </a:schemeClr>
                </a:solidFill>
              </a:rPr>
              <a:t> SACALASENI </a:t>
            </a:r>
          </a:p>
          <a:p>
            <a:pPr algn="ctr"/>
            <a:endParaRPr lang="ro-RO" sz="2400" dirty="0" smtClean="0">
              <a:solidFill>
                <a:srgbClr val="FF0000"/>
              </a:solidFill>
            </a:endParaRPr>
          </a:p>
        </p:txBody>
      </p:sp>
      <p:pic>
        <p:nvPicPr>
          <p:cNvPr id="4" name="Picture 3" descr="IMG_48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1071546"/>
            <a:ext cx="8001056" cy="39290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28596" y="357166"/>
            <a:ext cx="8358246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400" b="1" dirty="0" smtClean="0"/>
              <a:t>ORGANIGRAMA  COMUNEI  - PREZENTARE GENERALA   </a:t>
            </a:r>
            <a:endParaRPr lang="ro-RO" sz="2400" b="1" dirty="0"/>
          </a:p>
        </p:txBody>
      </p:sp>
      <p:pic>
        <p:nvPicPr>
          <p:cNvPr id="7" name="Picture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857356" y="-357214"/>
            <a:ext cx="5429288" cy="828680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42910" y="357166"/>
            <a:ext cx="8072494" cy="85725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 smtClean="0"/>
              <a:t>IMAGINEA FIZICA </a:t>
            </a:r>
            <a:r>
              <a:rPr lang="ro-RO" sz="2400" b="1" dirty="0" smtClean="0"/>
              <a:t> </a:t>
            </a:r>
            <a:r>
              <a:rPr lang="en-GB" sz="2400" b="1" dirty="0" smtClean="0"/>
              <a:t>A </a:t>
            </a:r>
            <a:r>
              <a:rPr lang="ro-RO" sz="2400" b="1" dirty="0" smtClean="0"/>
              <a:t>  BIROULUI  FINANCIAR- CONTABIL</a:t>
            </a:r>
          </a:p>
          <a:p>
            <a:pPr algn="ctr"/>
            <a:r>
              <a:rPr lang="ro-RO" sz="2400" b="1" dirty="0" smtClean="0"/>
              <a:t>  </a:t>
            </a:r>
            <a:r>
              <a:rPr lang="en-GB" sz="2400" b="1" dirty="0" smtClean="0"/>
              <a:t>DIN </a:t>
            </a:r>
            <a:r>
              <a:rPr lang="ro-RO" sz="2400" b="1" dirty="0" smtClean="0"/>
              <a:t>COMUNA  SACALASENI </a:t>
            </a:r>
            <a:endParaRPr lang="ro-RO" sz="2400" b="1" dirty="0"/>
          </a:p>
        </p:txBody>
      </p:sp>
      <p:pic>
        <p:nvPicPr>
          <p:cNvPr id="4" name="Picture 3" descr="IMG_486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472" y="1571612"/>
            <a:ext cx="5715008" cy="457203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429388" y="1571612"/>
            <a:ext cx="2143140" cy="4572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O CASA FRUMOASA ESTE INTOTDEAUNA O CASA </a:t>
            </a:r>
            <a:r>
              <a:rPr lang="ro-RO" sz="2400" dirty="0" smtClean="0"/>
              <a:t> CURATA SI </a:t>
            </a:r>
            <a:r>
              <a:rPr lang="en-GB" sz="2400" dirty="0" smtClean="0"/>
              <a:t>ORDONATA  !</a:t>
            </a:r>
            <a:endParaRPr lang="ro-RO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596" y="285729"/>
            <a:ext cx="8358246" cy="1143008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o-RO" sz="2400" b="1" dirty="0" smtClean="0">
                <a:solidFill>
                  <a:srgbClr val="00B050"/>
                </a:solidFill>
              </a:rPr>
              <a:t/>
            </a:r>
            <a:br>
              <a:rPr lang="ro-RO" sz="2400" b="1" dirty="0" smtClean="0">
                <a:solidFill>
                  <a:srgbClr val="00B050"/>
                </a:solidFill>
              </a:rPr>
            </a:br>
            <a:r>
              <a:rPr lang="ro-RO" sz="2400" b="1" dirty="0" smtClean="0">
                <a:solidFill>
                  <a:schemeClr val="tx2"/>
                </a:solidFill>
              </a:rPr>
              <a:t>TEMEIURILE  LEGALE   </a:t>
            </a:r>
            <a:br>
              <a:rPr lang="ro-RO" sz="2400" b="1" dirty="0" smtClean="0">
                <a:solidFill>
                  <a:schemeClr val="tx2"/>
                </a:solidFill>
              </a:rPr>
            </a:br>
            <a:r>
              <a:rPr lang="ro-RO" sz="2400" b="1" dirty="0" smtClean="0">
                <a:solidFill>
                  <a:schemeClr val="tx2"/>
                </a:solidFill>
              </a:rPr>
              <a:t>IN BAZA CARORA S-A ORGANIZAT CONTABILITATEA GENERALA SI DE GESTIUNE  IN COMUNA SACALASENI:</a:t>
            </a:r>
            <a:r>
              <a:rPr lang="ro-RO" sz="2400" b="1" dirty="0" smtClean="0">
                <a:solidFill>
                  <a:srgbClr val="00B050"/>
                </a:solidFill>
              </a:rPr>
              <a:t/>
            </a:r>
            <a:br>
              <a:rPr lang="ro-RO" sz="2400" b="1" dirty="0" smtClean="0">
                <a:solidFill>
                  <a:srgbClr val="00B050"/>
                </a:solidFill>
              </a:rPr>
            </a:br>
            <a:endParaRPr lang="ro-RO" sz="2400" b="1" dirty="0" smtClean="0">
              <a:solidFill>
                <a:srgbClr val="00B05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8596" y="1571612"/>
            <a:ext cx="8358246" cy="4786346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ro-RO" sz="1600" b="1" dirty="0" smtClean="0">
              <a:solidFill>
                <a:schemeClr val="tx2"/>
              </a:solidFill>
            </a:endParaRPr>
          </a:p>
          <a:p>
            <a:r>
              <a:rPr lang="ro-RO" sz="2800" b="1" dirty="0" smtClean="0">
                <a:solidFill>
                  <a:schemeClr val="tx2"/>
                </a:solidFill>
              </a:rPr>
              <a:t> LEGEA 82/1991 A CONTABILITATII</a:t>
            </a:r>
          </a:p>
          <a:p>
            <a:r>
              <a:rPr lang="ro-RO" sz="2800" b="1" dirty="0" smtClean="0">
                <a:solidFill>
                  <a:srgbClr val="FF0000"/>
                </a:solidFill>
              </a:rPr>
              <a:t>OMFP 1792/2002 PRIVIND A.L.O.P. </a:t>
            </a:r>
          </a:p>
          <a:p>
            <a:r>
              <a:rPr lang="ro-RO" sz="2800" b="1" dirty="0" smtClean="0">
                <a:solidFill>
                  <a:schemeClr val="tx2">
                    <a:lumMod val="75000"/>
                  </a:schemeClr>
                </a:solidFill>
              </a:rPr>
              <a:t>LEGEA 500/2002 PRIVIND FINANTELE PUBLICE </a:t>
            </a:r>
          </a:p>
          <a:p>
            <a:r>
              <a:rPr lang="ro-RO" sz="2800" b="1" dirty="0" smtClean="0">
                <a:solidFill>
                  <a:srgbClr val="FF0000"/>
                </a:solidFill>
              </a:rPr>
              <a:t>ORDONANTA 1917/2005 CU MODIFICARILE AFERENTE </a:t>
            </a:r>
          </a:p>
          <a:p>
            <a:r>
              <a:rPr lang="ro-RO" sz="2800" b="1" dirty="0" smtClean="0">
                <a:solidFill>
                  <a:schemeClr val="tx2">
                    <a:lumMod val="75000"/>
                  </a:schemeClr>
                </a:solidFill>
              </a:rPr>
              <a:t>LEGEA 16/1996  A ARHIVELOR NATIONALE SI NORMELE DE APLICARE A LEGII 16/1996</a:t>
            </a:r>
            <a:endParaRPr lang="ro-RO" sz="1100" dirty="0" smtClean="0">
              <a:solidFill>
                <a:srgbClr val="00B050"/>
              </a:solidFill>
            </a:endParaRPr>
          </a:p>
          <a:p>
            <a:r>
              <a:rPr lang="ro-RO" sz="2800" b="1" dirty="0" smtClean="0">
                <a:solidFill>
                  <a:srgbClr val="FF0000"/>
                </a:solidFill>
              </a:rPr>
              <a:t>ALTE ACTE NORMATIVE CARE  REGLEMENTEAZA  ACTIVITATEA FINANCIAR CONTABILA</a:t>
            </a:r>
          </a:p>
          <a:p>
            <a:endParaRPr lang="ro-RO" dirty="0"/>
          </a:p>
          <a:p>
            <a:endParaRPr lang="ro-RO" dirty="0" smtClean="0"/>
          </a:p>
          <a:p>
            <a:endParaRPr lang="ro-R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71472" y="357166"/>
            <a:ext cx="8072494" cy="85725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sz="2400" b="1" dirty="0" smtClean="0"/>
              <a:t>COMPONENTA   BIROULUI  FINANCIAR CONTABIL</a:t>
            </a:r>
          </a:p>
          <a:p>
            <a:pPr algn="ctr"/>
            <a:r>
              <a:rPr lang="ro-RO" sz="2400" b="1" dirty="0" smtClean="0"/>
              <a:t> AL  COMUNEI   SACALASENI </a:t>
            </a:r>
            <a:endParaRPr lang="ro-RO" sz="2400" b="1" dirty="0"/>
          </a:p>
        </p:txBody>
      </p:sp>
      <p:sp>
        <p:nvSpPr>
          <p:cNvPr id="9" name="Rectangle 8"/>
          <p:cNvSpPr/>
          <p:nvPr/>
        </p:nvSpPr>
        <p:spPr>
          <a:xfrm>
            <a:off x="571472" y="1500174"/>
            <a:ext cx="8072494" cy="50006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sz="2400" dirty="0" smtClean="0">
                <a:solidFill>
                  <a:srgbClr val="FF0000"/>
                </a:solidFill>
              </a:rPr>
              <a:t>PERSONAL</a:t>
            </a:r>
            <a:r>
              <a:rPr lang="en-GB" sz="2400" dirty="0" smtClean="0">
                <a:solidFill>
                  <a:srgbClr val="FF0000"/>
                </a:solidFill>
              </a:rPr>
              <a:t>UL </a:t>
            </a:r>
            <a:r>
              <a:rPr lang="ro-RO" sz="2400" dirty="0" smtClean="0">
                <a:solidFill>
                  <a:srgbClr val="FF0000"/>
                </a:solidFill>
              </a:rPr>
              <a:t> BIROU</a:t>
            </a:r>
            <a:r>
              <a:rPr lang="en-GB" sz="2400" dirty="0" smtClean="0">
                <a:solidFill>
                  <a:srgbClr val="FF0000"/>
                </a:solidFill>
              </a:rPr>
              <a:t>LUI </a:t>
            </a:r>
            <a:r>
              <a:rPr lang="ro-RO" sz="2400" dirty="0" smtClean="0">
                <a:solidFill>
                  <a:srgbClr val="FF0000"/>
                </a:solidFill>
              </a:rPr>
              <a:t> FINANCIAR CONTABIL : </a:t>
            </a:r>
            <a:endParaRPr lang="en-GB" sz="2400" dirty="0" smtClean="0">
              <a:solidFill>
                <a:srgbClr val="FF0000"/>
              </a:solidFill>
            </a:endParaRPr>
          </a:p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(</a:t>
            </a:r>
            <a:r>
              <a:rPr lang="en-GB" sz="2400" dirty="0" err="1" smtClean="0">
                <a:solidFill>
                  <a:srgbClr val="FF0000"/>
                </a:solidFill>
              </a:rPr>
              <a:t>responsabilitati</a:t>
            </a:r>
            <a:r>
              <a:rPr lang="en-GB" sz="2400" dirty="0" smtClean="0">
                <a:solidFill>
                  <a:srgbClr val="FF0000"/>
                </a:solidFill>
              </a:rPr>
              <a:t> delegate </a:t>
            </a:r>
            <a:r>
              <a:rPr lang="en-GB" sz="2400" dirty="0" err="1" smtClean="0">
                <a:solidFill>
                  <a:srgbClr val="FF0000"/>
                </a:solidFill>
              </a:rPr>
              <a:t>prin</a:t>
            </a:r>
            <a:r>
              <a:rPr lang="en-GB" sz="2400" dirty="0" smtClean="0">
                <a:solidFill>
                  <a:srgbClr val="FF0000"/>
                </a:solidFill>
              </a:rPr>
              <a:t> </a:t>
            </a:r>
            <a:r>
              <a:rPr lang="en-GB" sz="2400" dirty="0" err="1" smtClean="0">
                <a:solidFill>
                  <a:srgbClr val="FF0000"/>
                </a:solidFill>
              </a:rPr>
              <a:t>dispozitia</a:t>
            </a:r>
            <a:r>
              <a:rPr lang="en-GB" sz="2400" dirty="0" smtClean="0">
                <a:solidFill>
                  <a:srgbClr val="FF0000"/>
                </a:solidFill>
              </a:rPr>
              <a:t> </a:t>
            </a:r>
            <a:r>
              <a:rPr lang="en-GB" sz="2400" dirty="0" err="1" smtClean="0">
                <a:solidFill>
                  <a:srgbClr val="FF0000"/>
                </a:solidFill>
              </a:rPr>
              <a:t>Primarului</a:t>
            </a:r>
            <a:r>
              <a:rPr lang="en-GB" sz="2400" dirty="0" smtClean="0">
                <a:solidFill>
                  <a:srgbClr val="FF0000"/>
                </a:solidFill>
              </a:rPr>
              <a:t>) </a:t>
            </a:r>
            <a:endParaRPr lang="ro-RO" sz="2400" dirty="0" smtClean="0">
              <a:solidFill>
                <a:srgbClr val="FF0000"/>
              </a:solidFill>
            </a:endParaRPr>
          </a:p>
          <a:p>
            <a:pPr algn="ctr"/>
            <a:endParaRPr lang="ro-RO" sz="24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</a:rPr>
              <a:t>1. </a:t>
            </a:r>
            <a:r>
              <a:rPr lang="ro-RO" sz="2400" b="1" dirty="0" smtClean="0">
                <a:solidFill>
                  <a:schemeClr val="tx2">
                    <a:lumMod val="75000"/>
                  </a:schemeClr>
                </a:solidFill>
              </a:rPr>
              <a:t>CONTABILITATE GENERALA:  ec. FLORIAN MAN  MIRELA</a:t>
            </a:r>
          </a:p>
          <a:p>
            <a:pPr algn="ctr"/>
            <a:endParaRPr lang="ro-RO" sz="2400" dirty="0" smtClean="0">
              <a:solidFill>
                <a:srgbClr val="FF0000"/>
              </a:solidFill>
            </a:endParaRPr>
          </a:p>
          <a:p>
            <a:pPr algn="ctr"/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</a:rPr>
              <a:t>2. </a:t>
            </a:r>
            <a:r>
              <a:rPr lang="ro-RO" sz="2400" b="1" dirty="0" smtClean="0">
                <a:solidFill>
                  <a:schemeClr val="tx2">
                    <a:lumMod val="75000"/>
                  </a:schemeClr>
                </a:solidFill>
              </a:rPr>
              <a:t>EXECUTIE BUGETARA :  jur. SCHVARCZ  DIANA</a:t>
            </a:r>
          </a:p>
          <a:p>
            <a:pPr algn="ctr"/>
            <a:endParaRPr lang="ro-RO" sz="2400" dirty="0" smtClean="0">
              <a:solidFill>
                <a:srgbClr val="FF0000"/>
              </a:solidFill>
            </a:endParaRPr>
          </a:p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3. </a:t>
            </a:r>
            <a:r>
              <a:rPr lang="ro-RO" sz="2400" dirty="0" smtClean="0">
                <a:solidFill>
                  <a:srgbClr val="FF0000"/>
                </a:solidFill>
              </a:rPr>
              <a:t>CASIER –  REFERENT :  FILIP REGHINA</a:t>
            </a:r>
          </a:p>
          <a:p>
            <a:pPr algn="ctr"/>
            <a:endParaRPr lang="ro-RO" sz="2400" dirty="0" smtClean="0">
              <a:solidFill>
                <a:srgbClr val="FF0000"/>
              </a:solidFill>
            </a:endParaRPr>
          </a:p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4. </a:t>
            </a:r>
            <a:r>
              <a:rPr lang="ro-RO" sz="2400" dirty="0" smtClean="0">
                <a:solidFill>
                  <a:srgbClr val="FF0000"/>
                </a:solidFill>
              </a:rPr>
              <a:t>IMPOZITE SI TAXE – REFERENT: BERCIU  IUSTIN </a:t>
            </a:r>
          </a:p>
          <a:p>
            <a:pPr algn="ctr"/>
            <a:endParaRPr lang="ro-RO" sz="2400" dirty="0" smtClean="0">
              <a:solidFill>
                <a:srgbClr val="FF0000"/>
              </a:solidFill>
            </a:endParaRPr>
          </a:p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5. </a:t>
            </a:r>
            <a:r>
              <a:rPr lang="ro-RO" sz="2400" dirty="0" smtClean="0">
                <a:solidFill>
                  <a:srgbClr val="FF0000"/>
                </a:solidFill>
              </a:rPr>
              <a:t>EXECURARI SILITE : REFERENT : SIDEARTAU  ANCUTA </a:t>
            </a:r>
          </a:p>
          <a:p>
            <a:pPr algn="ctr"/>
            <a:endParaRPr lang="ro-RO" sz="2400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596" y="285729"/>
            <a:ext cx="8358246" cy="114300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o-RO" sz="3600" b="1" dirty="0" smtClean="0">
                <a:solidFill>
                  <a:srgbClr val="00B050"/>
                </a:solidFill>
              </a:rPr>
              <a:t/>
            </a:r>
            <a:br>
              <a:rPr lang="ro-RO" sz="3600" b="1" dirty="0" smtClean="0">
                <a:solidFill>
                  <a:srgbClr val="00B050"/>
                </a:solidFill>
              </a:rPr>
            </a:br>
            <a:r>
              <a:rPr lang="en-GB" sz="3600" b="1" dirty="0" smtClean="0">
                <a:solidFill>
                  <a:srgbClr val="00B050"/>
                </a:solidFill>
              </a:rPr>
              <a:t> CONTABILITATEA GENERALA</a:t>
            </a:r>
            <a:br>
              <a:rPr lang="en-GB" sz="3600" b="1" dirty="0" smtClean="0">
                <a:solidFill>
                  <a:srgbClr val="00B050"/>
                </a:solidFill>
              </a:rPr>
            </a:br>
            <a:r>
              <a:rPr lang="ro-RO" sz="2400" b="1" dirty="0" smtClean="0">
                <a:solidFill>
                  <a:srgbClr val="00B050"/>
                </a:solidFill>
              </a:rPr>
              <a:t>ORGANIZAREA  A</a:t>
            </a:r>
            <a:r>
              <a:rPr lang="en-GB" sz="2400" b="1" dirty="0" smtClean="0">
                <a:solidFill>
                  <a:srgbClr val="00B050"/>
                </a:solidFill>
              </a:rPr>
              <a:t>.</a:t>
            </a:r>
            <a:r>
              <a:rPr lang="ro-RO" sz="2400" b="1" dirty="0" smtClean="0">
                <a:solidFill>
                  <a:srgbClr val="00B050"/>
                </a:solidFill>
              </a:rPr>
              <a:t>L</a:t>
            </a:r>
            <a:r>
              <a:rPr lang="en-GB" sz="2400" b="1" dirty="0" smtClean="0">
                <a:solidFill>
                  <a:srgbClr val="00B050"/>
                </a:solidFill>
              </a:rPr>
              <a:t>.</a:t>
            </a:r>
            <a:r>
              <a:rPr lang="ro-RO" sz="2400" b="1" dirty="0" smtClean="0">
                <a:solidFill>
                  <a:srgbClr val="00B050"/>
                </a:solidFill>
              </a:rPr>
              <a:t>O</a:t>
            </a:r>
            <a:r>
              <a:rPr lang="en-GB" sz="2400" b="1" dirty="0" smtClean="0">
                <a:solidFill>
                  <a:srgbClr val="00B050"/>
                </a:solidFill>
              </a:rPr>
              <a:t>.</a:t>
            </a:r>
            <a:r>
              <a:rPr lang="ro-RO" sz="2400" b="1" dirty="0" smtClean="0">
                <a:solidFill>
                  <a:srgbClr val="00B050"/>
                </a:solidFill>
              </a:rPr>
              <a:t>P</a:t>
            </a:r>
            <a:r>
              <a:rPr lang="en-GB" sz="2400" b="1" dirty="0" smtClean="0">
                <a:solidFill>
                  <a:srgbClr val="00B050"/>
                </a:solidFill>
              </a:rPr>
              <a:t>.</a:t>
            </a:r>
            <a:r>
              <a:rPr lang="ro-RO" sz="2400" b="1" dirty="0" smtClean="0">
                <a:solidFill>
                  <a:srgbClr val="00B050"/>
                </a:solidFill>
              </a:rPr>
              <a:t> IN COMUNA SACALASENI :</a:t>
            </a:r>
            <a:r>
              <a:rPr lang="ro-RO" sz="3600" b="1" dirty="0" smtClean="0">
                <a:solidFill>
                  <a:srgbClr val="00B050"/>
                </a:solidFill>
              </a:rPr>
              <a:t/>
            </a:r>
            <a:br>
              <a:rPr lang="ro-RO" sz="3600" b="1" dirty="0" smtClean="0">
                <a:solidFill>
                  <a:srgbClr val="00B050"/>
                </a:solidFill>
              </a:rPr>
            </a:br>
            <a:endParaRPr lang="ro-RO" sz="3600" b="1" dirty="0" smtClean="0">
              <a:solidFill>
                <a:srgbClr val="00B05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00066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40000" lnSpcReduction="20000"/>
          </a:bodyPr>
          <a:lstStyle/>
          <a:p>
            <a:endParaRPr lang="ro-RO" sz="2500" b="1" dirty="0" smtClean="0">
              <a:solidFill>
                <a:schemeClr val="tx2"/>
              </a:solidFill>
            </a:endParaRPr>
          </a:p>
          <a:p>
            <a:r>
              <a:rPr lang="en-GB" sz="2500" b="1" dirty="0" smtClean="0">
                <a:solidFill>
                  <a:schemeClr val="tx2"/>
                </a:solidFill>
              </a:rPr>
              <a:t>ALTE  RESPONSABILITATI DELEGATE PRIN DISPOZITIA PRIMARULUI ( </a:t>
            </a:r>
            <a:r>
              <a:rPr lang="en-GB" sz="2500" b="1" dirty="0" err="1" smtClean="0">
                <a:solidFill>
                  <a:schemeClr val="tx2"/>
                </a:solidFill>
              </a:rPr>
              <a:t>cuprinse</a:t>
            </a:r>
            <a:r>
              <a:rPr lang="en-GB" sz="2500" b="1" dirty="0" smtClean="0">
                <a:solidFill>
                  <a:schemeClr val="tx2"/>
                </a:solidFill>
              </a:rPr>
              <a:t> in </a:t>
            </a:r>
            <a:r>
              <a:rPr lang="en-GB" sz="2500" b="1" dirty="0" err="1" smtClean="0">
                <a:solidFill>
                  <a:schemeClr val="tx2"/>
                </a:solidFill>
              </a:rPr>
              <a:t>fisa</a:t>
            </a:r>
            <a:r>
              <a:rPr lang="en-GB" sz="2500" b="1" dirty="0" smtClean="0">
                <a:solidFill>
                  <a:schemeClr val="tx2"/>
                </a:solidFill>
              </a:rPr>
              <a:t> </a:t>
            </a:r>
            <a:r>
              <a:rPr lang="en-GB" sz="2500" b="1" dirty="0" err="1" smtClean="0">
                <a:solidFill>
                  <a:schemeClr val="tx2"/>
                </a:solidFill>
              </a:rPr>
              <a:t>postului</a:t>
            </a:r>
            <a:r>
              <a:rPr lang="en-GB" sz="2500" b="1" dirty="0" smtClean="0">
                <a:solidFill>
                  <a:schemeClr val="tx2"/>
                </a:solidFill>
              </a:rPr>
              <a:t>)</a:t>
            </a:r>
          </a:p>
          <a:p>
            <a:endParaRPr lang="en-GB" sz="1900" b="1" dirty="0" smtClean="0">
              <a:solidFill>
                <a:schemeClr val="tx2"/>
              </a:solidFill>
            </a:endParaRPr>
          </a:p>
          <a:p>
            <a:endParaRPr lang="ro-RO" sz="1900" b="1" dirty="0" smtClean="0">
              <a:solidFill>
                <a:schemeClr val="tx2"/>
              </a:solidFill>
            </a:endParaRPr>
          </a:p>
          <a:p>
            <a:pPr algn="l">
              <a:buFont typeface="Wingdings" pitchFamily="2" charset="2"/>
              <a:buChar char="q"/>
            </a:pPr>
            <a:r>
              <a:rPr lang="ro-RO" sz="1900" b="1" dirty="0" smtClean="0">
                <a:solidFill>
                  <a:schemeClr val="tx2"/>
                </a:solidFill>
              </a:rPr>
              <a:t> </a:t>
            </a:r>
            <a:r>
              <a:rPr lang="en-GB" sz="1900" b="1" dirty="0" smtClean="0">
                <a:solidFill>
                  <a:schemeClr val="tx2"/>
                </a:solidFill>
              </a:rPr>
              <a:t>         </a:t>
            </a:r>
            <a:r>
              <a:rPr lang="ro-RO" sz="1900" b="1" dirty="0" smtClean="0">
                <a:solidFill>
                  <a:schemeClr val="tx2"/>
                </a:solidFill>
              </a:rPr>
              <a:t>RESPONSABIL CU ACTIVITATEA DE ANGAJARE  :</a:t>
            </a:r>
            <a:r>
              <a:rPr lang="en-GB" sz="1900" b="1" dirty="0" smtClean="0">
                <a:solidFill>
                  <a:schemeClr val="tx2"/>
                </a:solidFill>
              </a:rPr>
              <a:t>           </a:t>
            </a:r>
            <a:r>
              <a:rPr lang="ro-RO" sz="1900" b="1" dirty="0" smtClean="0">
                <a:solidFill>
                  <a:schemeClr val="tx2"/>
                </a:solidFill>
              </a:rPr>
              <a:t>SECRETARUL ENTITATII PUBLICE</a:t>
            </a:r>
            <a:r>
              <a:rPr lang="en-GB" sz="1900" b="1" dirty="0" smtClean="0">
                <a:solidFill>
                  <a:schemeClr val="tx2"/>
                </a:solidFill>
              </a:rPr>
              <a:t>  - </a:t>
            </a:r>
            <a:r>
              <a:rPr lang="en-GB" sz="1900" b="1" dirty="0" err="1" smtClean="0">
                <a:solidFill>
                  <a:schemeClr val="tx2"/>
                </a:solidFill>
              </a:rPr>
              <a:t>redacteaza</a:t>
            </a:r>
            <a:r>
              <a:rPr lang="en-GB" sz="1900" b="1" dirty="0" smtClean="0">
                <a:solidFill>
                  <a:schemeClr val="tx2"/>
                </a:solidFill>
              </a:rPr>
              <a:t>   </a:t>
            </a:r>
            <a:r>
              <a:rPr lang="en-GB" sz="1900" b="1" dirty="0" err="1" smtClean="0">
                <a:solidFill>
                  <a:schemeClr val="tx2"/>
                </a:solidFill>
              </a:rPr>
              <a:t>angajamentele</a:t>
            </a:r>
            <a:r>
              <a:rPr lang="en-GB" sz="1900" b="1" dirty="0" smtClean="0">
                <a:solidFill>
                  <a:schemeClr val="tx2"/>
                </a:solidFill>
              </a:rPr>
              <a:t> </a:t>
            </a:r>
            <a:r>
              <a:rPr lang="en-GB" sz="1900" b="1" dirty="0" err="1" smtClean="0">
                <a:solidFill>
                  <a:schemeClr val="tx2"/>
                </a:solidFill>
              </a:rPr>
              <a:t>legale</a:t>
            </a:r>
            <a:endParaRPr lang="ro-RO" sz="1900" b="1" dirty="0" smtClean="0">
              <a:solidFill>
                <a:schemeClr val="tx2"/>
              </a:solidFill>
            </a:endParaRPr>
          </a:p>
          <a:p>
            <a:pPr algn="l">
              <a:buFont typeface="Wingdings" pitchFamily="2" charset="2"/>
              <a:buChar char="q"/>
            </a:pPr>
            <a:r>
              <a:rPr lang="ro-RO" sz="1900" b="1" dirty="0" smtClean="0">
                <a:solidFill>
                  <a:srgbClr val="C00000"/>
                </a:solidFill>
              </a:rPr>
              <a:t> </a:t>
            </a:r>
            <a:r>
              <a:rPr lang="en-GB" sz="1900" b="1" dirty="0" smtClean="0">
                <a:solidFill>
                  <a:srgbClr val="C00000"/>
                </a:solidFill>
              </a:rPr>
              <a:t>         </a:t>
            </a:r>
            <a:r>
              <a:rPr lang="ro-RO" sz="1900" b="1" dirty="0" smtClean="0">
                <a:solidFill>
                  <a:srgbClr val="C00000"/>
                </a:solidFill>
              </a:rPr>
              <a:t>RESPONSABIL CU ACTIVITATEA DE LICHIDARE A ANGAJAMENTELOR LEGALE : VICEPRIMARUL COMUNEI</a:t>
            </a:r>
            <a:r>
              <a:rPr lang="en-GB" sz="1900" b="1" dirty="0" smtClean="0">
                <a:solidFill>
                  <a:srgbClr val="C00000"/>
                </a:solidFill>
              </a:rPr>
              <a:t> – </a:t>
            </a:r>
            <a:r>
              <a:rPr lang="en-GB" sz="1900" b="1" dirty="0" err="1" smtClean="0">
                <a:solidFill>
                  <a:srgbClr val="C00000"/>
                </a:solidFill>
              </a:rPr>
              <a:t>pune</a:t>
            </a:r>
            <a:r>
              <a:rPr lang="en-GB" sz="1900" b="1" dirty="0" smtClean="0">
                <a:solidFill>
                  <a:srgbClr val="C00000"/>
                </a:solidFill>
              </a:rPr>
              <a:t> </a:t>
            </a:r>
            <a:r>
              <a:rPr lang="en-GB" sz="1900" b="1" dirty="0" err="1" smtClean="0">
                <a:solidFill>
                  <a:srgbClr val="C00000"/>
                </a:solidFill>
              </a:rPr>
              <a:t>viza</a:t>
            </a:r>
            <a:r>
              <a:rPr lang="en-GB" sz="1900" b="1" dirty="0" smtClean="0">
                <a:solidFill>
                  <a:srgbClr val="C00000"/>
                </a:solidFill>
              </a:rPr>
              <a:t> BUN DE PLATA</a:t>
            </a:r>
            <a:endParaRPr lang="ro-RO" sz="1900" b="1" dirty="0" smtClean="0">
              <a:solidFill>
                <a:srgbClr val="C00000"/>
              </a:solidFill>
            </a:endParaRPr>
          </a:p>
          <a:p>
            <a:pPr algn="l">
              <a:buFont typeface="Wingdings" pitchFamily="2" charset="2"/>
              <a:buChar char="q"/>
            </a:pPr>
            <a:r>
              <a:rPr lang="ro-RO" sz="1900" b="1" dirty="0" smtClean="0">
                <a:solidFill>
                  <a:schemeClr val="tx2"/>
                </a:solidFill>
              </a:rPr>
              <a:t> </a:t>
            </a:r>
            <a:r>
              <a:rPr lang="en-GB" sz="1900" b="1" dirty="0" smtClean="0">
                <a:solidFill>
                  <a:schemeClr val="tx2"/>
                </a:solidFill>
              </a:rPr>
              <a:t>         </a:t>
            </a:r>
            <a:r>
              <a:rPr lang="ro-RO" sz="1900" b="1" dirty="0" smtClean="0">
                <a:solidFill>
                  <a:schemeClr val="tx2"/>
                </a:solidFill>
              </a:rPr>
              <a:t>RESPONSABIL CU ACTIVITATEA DE ORDONANTARE :  RESPONSABILUL  CONTABILITATII GENERALE</a:t>
            </a:r>
            <a:r>
              <a:rPr lang="en-GB" sz="1900" b="1" dirty="0" smtClean="0">
                <a:solidFill>
                  <a:schemeClr val="tx2"/>
                </a:solidFill>
              </a:rPr>
              <a:t>– </a:t>
            </a:r>
            <a:r>
              <a:rPr lang="en-GB" sz="1900" b="1" dirty="0" err="1" smtClean="0">
                <a:solidFill>
                  <a:schemeClr val="tx2"/>
                </a:solidFill>
              </a:rPr>
              <a:t>redacteaza</a:t>
            </a:r>
            <a:r>
              <a:rPr lang="en-GB" sz="1900" b="1" dirty="0" smtClean="0">
                <a:solidFill>
                  <a:schemeClr val="tx2"/>
                </a:solidFill>
              </a:rPr>
              <a:t> </a:t>
            </a:r>
            <a:r>
              <a:rPr lang="en-GB" sz="1900" b="1" dirty="0" err="1" smtClean="0">
                <a:solidFill>
                  <a:schemeClr val="tx2"/>
                </a:solidFill>
              </a:rPr>
              <a:t>si</a:t>
            </a:r>
            <a:r>
              <a:rPr lang="en-GB" sz="1900" b="1" dirty="0" smtClean="0">
                <a:solidFill>
                  <a:schemeClr val="tx2"/>
                </a:solidFill>
              </a:rPr>
              <a:t> </a:t>
            </a:r>
            <a:r>
              <a:rPr lang="en-GB" sz="1900" b="1" dirty="0" err="1" smtClean="0">
                <a:solidFill>
                  <a:schemeClr val="tx2"/>
                </a:solidFill>
              </a:rPr>
              <a:t>semneaza</a:t>
            </a:r>
            <a:r>
              <a:rPr lang="en-GB" sz="1900" b="1" dirty="0" smtClean="0">
                <a:solidFill>
                  <a:schemeClr val="tx2"/>
                </a:solidFill>
              </a:rPr>
              <a:t> ORDONANTAREA</a:t>
            </a:r>
            <a:endParaRPr lang="ro-RO" sz="1900" b="1" dirty="0" smtClean="0">
              <a:solidFill>
                <a:schemeClr val="tx2"/>
              </a:solidFill>
            </a:endParaRPr>
          </a:p>
          <a:p>
            <a:pPr algn="l">
              <a:buFont typeface="Wingdings" pitchFamily="2" charset="2"/>
              <a:buChar char="q"/>
            </a:pPr>
            <a:r>
              <a:rPr lang="ro-RO" sz="1900" b="1" dirty="0" smtClean="0">
                <a:solidFill>
                  <a:srgbClr val="C00000"/>
                </a:solidFill>
              </a:rPr>
              <a:t> </a:t>
            </a:r>
            <a:r>
              <a:rPr lang="en-GB" sz="1900" b="1" dirty="0" smtClean="0">
                <a:solidFill>
                  <a:srgbClr val="C00000"/>
                </a:solidFill>
              </a:rPr>
              <a:t>         </a:t>
            </a:r>
            <a:r>
              <a:rPr lang="ro-RO" sz="1900" b="1" dirty="0" smtClean="0">
                <a:solidFill>
                  <a:srgbClr val="C00000"/>
                </a:solidFill>
              </a:rPr>
              <a:t>RESPONSABIL CU PLATA :</a:t>
            </a:r>
            <a:r>
              <a:rPr lang="en-GB" sz="1900" b="1" dirty="0" smtClean="0">
                <a:solidFill>
                  <a:srgbClr val="C00000"/>
                </a:solidFill>
              </a:rPr>
              <a:t>		             </a:t>
            </a:r>
            <a:r>
              <a:rPr lang="ro-RO" sz="1900" b="1" dirty="0" smtClean="0">
                <a:solidFill>
                  <a:srgbClr val="C00000"/>
                </a:solidFill>
              </a:rPr>
              <a:t> CONTABILUL  RESP</a:t>
            </a:r>
            <a:r>
              <a:rPr lang="en-GB" sz="1900" b="1" dirty="0" smtClean="0">
                <a:solidFill>
                  <a:srgbClr val="C00000"/>
                </a:solidFill>
              </a:rPr>
              <a:t>ONSABIL </a:t>
            </a:r>
            <a:r>
              <a:rPr lang="ro-RO" sz="1900" b="1" dirty="0" smtClean="0">
                <a:solidFill>
                  <a:srgbClr val="C00000"/>
                </a:solidFill>
              </a:rPr>
              <a:t> CU EXECUTIA  BUGETARA  si  PRIMARUL COMUNEI</a:t>
            </a:r>
          </a:p>
          <a:p>
            <a:pPr algn="l"/>
            <a:endParaRPr lang="ro-RO" sz="2200" b="1" dirty="0" smtClean="0">
              <a:solidFill>
                <a:schemeClr val="tx2"/>
              </a:solidFill>
            </a:endParaRPr>
          </a:p>
          <a:p>
            <a:pPr algn="l"/>
            <a:r>
              <a:rPr lang="en-GB" sz="2200" b="1" dirty="0" smtClean="0">
                <a:solidFill>
                  <a:srgbClr val="C00000"/>
                </a:solidFill>
              </a:rPr>
              <a:t>                 </a:t>
            </a:r>
            <a:r>
              <a:rPr lang="ro-RO" sz="2200" b="1" dirty="0" smtClean="0">
                <a:solidFill>
                  <a:srgbClr val="C00000"/>
                </a:solidFill>
              </a:rPr>
              <a:t>VIZA DE CONTROL FINANCIAR PREVENTIV: RESPONSABILUL CU EXECUTIA BUGETARA </a:t>
            </a:r>
            <a:r>
              <a:rPr lang="en-GB" sz="2200" b="1" dirty="0" smtClean="0">
                <a:solidFill>
                  <a:srgbClr val="C00000"/>
                </a:solidFill>
              </a:rPr>
              <a:t>  </a:t>
            </a:r>
            <a:r>
              <a:rPr lang="ro-RO" sz="2200" b="1" dirty="0" smtClean="0">
                <a:solidFill>
                  <a:srgbClr val="C00000"/>
                </a:solidFill>
              </a:rPr>
              <a:t>       </a:t>
            </a:r>
            <a:r>
              <a:rPr lang="en-GB" sz="2200" b="1" dirty="0" smtClean="0">
                <a:solidFill>
                  <a:srgbClr val="C00000"/>
                </a:solidFill>
              </a:rPr>
              <a:t>  </a:t>
            </a:r>
            <a:r>
              <a:rPr lang="ro-RO" sz="2200" b="1" dirty="0" smtClean="0">
                <a:solidFill>
                  <a:srgbClr val="C00000"/>
                </a:solidFill>
              </a:rPr>
              <a:t>- </a:t>
            </a:r>
            <a:r>
              <a:rPr lang="en-GB" sz="2200" b="1" dirty="0" smtClean="0">
                <a:solidFill>
                  <a:srgbClr val="C00000"/>
                </a:solidFill>
              </a:rPr>
              <a:t> </a:t>
            </a:r>
            <a:r>
              <a:rPr lang="en-GB" sz="2200" b="1" dirty="0" err="1" smtClean="0">
                <a:solidFill>
                  <a:srgbClr val="C00000"/>
                </a:solidFill>
              </a:rPr>
              <a:t>jur</a:t>
            </a:r>
            <a:r>
              <a:rPr lang="en-GB" sz="2200" b="1" dirty="0" smtClean="0">
                <a:solidFill>
                  <a:srgbClr val="C00000"/>
                </a:solidFill>
              </a:rPr>
              <a:t>. </a:t>
            </a:r>
            <a:r>
              <a:rPr lang="ro-RO" sz="2200" b="1" dirty="0" smtClean="0">
                <a:solidFill>
                  <a:srgbClr val="C00000"/>
                </a:solidFill>
              </a:rPr>
              <a:t>SCHVARCZ  DIANA </a:t>
            </a:r>
            <a:endParaRPr lang="en-GB" sz="2200" b="1" dirty="0" smtClean="0">
              <a:solidFill>
                <a:srgbClr val="C00000"/>
              </a:solidFill>
            </a:endParaRPr>
          </a:p>
          <a:p>
            <a:pPr algn="l"/>
            <a:r>
              <a:rPr lang="en-GB" sz="2200" b="1" dirty="0" smtClean="0">
                <a:solidFill>
                  <a:srgbClr val="C00000"/>
                </a:solidFill>
              </a:rPr>
              <a:t>                 RESPONSABIL</a:t>
            </a:r>
            <a:r>
              <a:rPr lang="ro-RO" sz="2200" b="1" dirty="0" smtClean="0">
                <a:solidFill>
                  <a:srgbClr val="C00000"/>
                </a:solidFill>
              </a:rPr>
              <a:t>UL </a:t>
            </a:r>
            <a:r>
              <a:rPr lang="en-GB" sz="2200" b="1" dirty="0" smtClean="0">
                <a:solidFill>
                  <a:srgbClr val="C00000"/>
                </a:solidFill>
              </a:rPr>
              <a:t> CU TINEREA SI ACTUALIZAREA  REGISTRULUI DE ANGAJAMENTE LEGALE </a:t>
            </a:r>
            <a:r>
              <a:rPr lang="ro-RO" sz="2200" b="1" dirty="0" smtClean="0">
                <a:solidFill>
                  <a:srgbClr val="C00000"/>
                </a:solidFill>
              </a:rPr>
              <a:t>   - </a:t>
            </a:r>
            <a:r>
              <a:rPr lang="en-GB" sz="2200" b="1" dirty="0" smtClean="0">
                <a:solidFill>
                  <a:srgbClr val="C00000"/>
                </a:solidFill>
              </a:rPr>
              <a:t> </a:t>
            </a:r>
            <a:r>
              <a:rPr lang="en-GB" sz="2200" b="1" dirty="0" err="1" smtClean="0">
                <a:solidFill>
                  <a:srgbClr val="C00000"/>
                </a:solidFill>
              </a:rPr>
              <a:t>Jur</a:t>
            </a:r>
            <a:r>
              <a:rPr lang="en-GB" sz="2200" b="1" dirty="0" smtClean="0">
                <a:solidFill>
                  <a:srgbClr val="C00000"/>
                </a:solidFill>
              </a:rPr>
              <a:t> SCHVARCZ DIANA</a:t>
            </a:r>
            <a:endParaRPr lang="ro-RO" sz="2200" b="1" dirty="0" smtClean="0">
              <a:solidFill>
                <a:srgbClr val="C00000"/>
              </a:solidFill>
            </a:endParaRPr>
          </a:p>
          <a:p>
            <a:pPr algn="l"/>
            <a:endParaRPr lang="ro-RO" sz="1400" b="1" dirty="0" smtClean="0">
              <a:solidFill>
                <a:schemeClr val="tx2"/>
              </a:solidFill>
            </a:endParaRPr>
          </a:p>
          <a:p>
            <a:pPr algn="l"/>
            <a:r>
              <a:rPr lang="ro-RO" sz="1400" b="1" dirty="0" smtClean="0">
                <a:solidFill>
                  <a:schemeClr val="tx2"/>
                </a:solidFill>
              </a:rPr>
              <a:t>                        </a:t>
            </a:r>
            <a:endParaRPr lang="en-GB" sz="2200" b="1" dirty="0" smtClean="0">
              <a:solidFill>
                <a:schemeClr val="tx2"/>
              </a:solidFill>
            </a:endParaRPr>
          </a:p>
          <a:p>
            <a:pPr algn="l"/>
            <a:r>
              <a:rPr lang="en-GB" sz="2200" b="1" dirty="0" smtClean="0">
                <a:solidFill>
                  <a:schemeClr val="tx2"/>
                </a:solidFill>
              </a:rPr>
              <a:t>	</a:t>
            </a:r>
            <a:r>
              <a:rPr lang="ro-RO" sz="2200" b="1" dirty="0" smtClean="0">
                <a:solidFill>
                  <a:schemeClr val="tx2"/>
                </a:solidFill>
              </a:rPr>
              <a:t>ADMINISTRATOR  PATRIMONIU :    MARC CLARITA –IN CURS DE PREDARE CATRE  EC.  DORCA LORENA</a:t>
            </a:r>
          </a:p>
          <a:p>
            <a:pPr algn="l"/>
            <a:endParaRPr lang="ro-RO" sz="2200" b="1" dirty="0" smtClean="0">
              <a:solidFill>
                <a:srgbClr val="C00000"/>
              </a:solidFill>
            </a:endParaRPr>
          </a:p>
          <a:p>
            <a:pPr algn="l"/>
            <a:r>
              <a:rPr lang="ro-RO" sz="2200" b="1" dirty="0" smtClean="0">
                <a:solidFill>
                  <a:srgbClr val="C00000"/>
                </a:solidFill>
              </a:rPr>
              <a:t>                     </a:t>
            </a:r>
            <a:r>
              <a:rPr lang="en-GB" sz="2200" b="1" dirty="0" smtClean="0">
                <a:solidFill>
                  <a:srgbClr val="C00000"/>
                </a:solidFill>
              </a:rPr>
              <a:t>	</a:t>
            </a:r>
            <a:r>
              <a:rPr lang="ro-RO" sz="2200" b="1" dirty="0" smtClean="0">
                <a:solidFill>
                  <a:srgbClr val="C00000"/>
                </a:solidFill>
              </a:rPr>
              <a:t> SUBGESTIONARI: PERSOANE RESONSABILE</a:t>
            </a:r>
            <a:r>
              <a:rPr lang="en-GB" sz="2200" b="1" dirty="0" smtClean="0">
                <a:solidFill>
                  <a:srgbClr val="C00000"/>
                </a:solidFill>
              </a:rPr>
              <a:t> DE BUNURILE DIN DOMENIUL PUBLIC SI PRIVAT : </a:t>
            </a:r>
            <a:r>
              <a:rPr lang="ro-RO" sz="2200" b="1" dirty="0" smtClean="0">
                <a:solidFill>
                  <a:srgbClr val="C00000"/>
                </a:solidFill>
              </a:rPr>
              <a:t> PE  LOCURILE  DE PASTRARE</a:t>
            </a:r>
            <a:endParaRPr lang="en-GB" sz="2200" b="1" dirty="0" smtClean="0">
              <a:solidFill>
                <a:srgbClr val="C00000"/>
              </a:solidFill>
            </a:endParaRPr>
          </a:p>
          <a:p>
            <a:pPr algn="l">
              <a:buFont typeface="Wingdings" pitchFamily="2" charset="2"/>
              <a:buChar char="v"/>
            </a:pPr>
            <a:endParaRPr lang="en-GB" sz="2200" b="1" dirty="0" smtClean="0">
              <a:solidFill>
                <a:srgbClr val="C00000"/>
              </a:solidFill>
            </a:endParaRPr>
          </a:p>
          <a:p>
            <a:pPr algn="l">
              <a:buFont typeface="Wingdings" pitchFamily="2" charset="2"/>
              <a:buChar char="v"/>
            </a:pPr>
            <a:r>
              <a:rPr lang="ro-RO" sz="2200" b="1" dirty="0" smtClean="0">
                <a:solidFill>
                  <a:schemeClr val="accent1">
                    <a:lumMod val="75000"/>
                  </a:schemeClr>
                </a:solidFill>
              </a:rPr>
              <a:t>      		</a:t>
            </a:r>
            <a:r>
              <a:rPr lang="en-GB" sz="2200" b="1" dirty="0" smtClean="0">
                <a:solidFill>
                  <a:schemeClr val="accent1">
                    <a:lumMod val="75000"/>
                  </a:schemeClr>
                </a:solidFill>
              </a:rPr>
              <a:t>Local </a:t>
            </a:r>
            <a:r>
              <a:rPr lang="ro-RO" sz="2200" b="1" dirty="0" smtClean="0">
                <a:solidFill>
                  <a:schemeClr val="accent1">
                    <a:lumMod val="75000"/>
                  </a:schemeClr>
                </a:solidFill>
              </a:rPr>
              <a:t> Primarie        	</a:t>
            </a:r>
            <a:r>
              <a:rPr lang="en-GB" sz="2200" b="1" dirty="0" smtClean="0">
                <a:solidFill>
                  <a:schemeClr val="accent1">
                    <a:lumMod val="75000"/>
                  </a:schemeClr>
                </a:solidFill>
              </a:rPr>
              <a:t>- </a:t>
            </a:r>
            <a:r>
              <a:rPr lang="ro-RO" sz="2200" b="1" dirty="0" smtClean="0">
                <a:solidFill>
                  <a:schemeClr val="accent1">
                    <a:lumMod val="75000"/>
                  </a:schemeClr>
                </a:solidFill>
              </a:rPr>
              <a:t>Gestionar Marc Clarita</a:t>
            </a:r>
          </a:p>
          <a:p>
            <a:pPr algn="l">
              <a:buFont typeface="Wingdings" pitchFamily="2" charset="2"/>
              <a:buChar char="v"/>
            </a:pPr>
            <a:r>
              <a:rPr lang="ro-RO" sz="2200" b="1" dirty="0" smtClean="0">
                <a:solidFill>
                  <a:schemeClr val="accent1">
                    <a:lumMod val="75000"/>
                  </a:schemeClr>
                </a:solidFill>
              </a:rPr>
              <a:t>       	 	Centru info     		- Gestionar Stan Raluca                    </a:t>
            </a:r>
          </a:p>
          <a:p>
            <a:pPr algn="l">
              <a:buFont typeface="Wingdings" pitchFamily="2" charset="2"/>
              <a:buChar char="v"/>
            </a:pPr>
            <a:r>
              <a:rPr lang="ro-RO" sz="2200" b="1" dirty="0" smtClean="0">
                <a:solidFill>
                  <a:schemeClr val="accent1">
                    <a:lumMod val="75000"/>
                  </a:schemeClr>
                </a:solidFill>
              </a:rPr>
              <a:t>        		 Muzeul Comunei 	 - Gestionar Trif Claudiu </a:t>
            </a:r>
          </a:p>
          <a:p>
            <a:pPr algn="l">
              <a:buFont typeface="Wingdings" pitchFamily="2" charset="2"/>
              <a:buChar char="v"/>
            </a:pPr>
            <a:r>
              <a:rPr lang="ro-RO" sz="2200" b="1" dirty="0" smtClean="0">
                <a:solidFill>
                  <a:schemeClr val="accent1">
                    <a:lumMod val="75000"/>
                  </a:schemeClr>
                </a:solidFill>
              </a:rPr>
              <a:t>     		 Camin Coruia		 </a:t>
            </a:r>
            <a:r>
              <a:rPr lang="en-GB" sz="2200" b="1" dirty="0" smtClean="0">
                <a:solidFill>
                  <a:schemeClr val="accent1">
                    <a:lumMod val="75000"/>
                  </a:schemeClr>
                </a:solidFill>
              </a:rPr>
              <a:t>-</a:t>
            </a:r>
            <a:r>
              <a:rPr lang="ro-RO" sz="2200" b="1" dirty="0" smtClean="0">
                <a:solidFill>
                  <a:schemeClr val="accent1">
                    <a:lumMod val="75000"/>
                  </a:schemeClr>
                </a:solidFill>
              </a:rPr>
              <a:t> Gestionar Trif Claudiu</a:t>
            </a:r>
          </a:p>
          <a:p>
            <a:pPr algn="l">
              <a:buFont typeface="Wingdings" pitchFamily="2" charset="2"/>
              <a:buChar char="v"/>
            </a:pPr>
            <a:r>
              <a:rPr lang="ro-RO" sz="2200" b="1" dirty="0" smtClean="0">
                <a:solidFill>
                  <a:schemeClr val="accent1">
                    <a:lumMod val="75000"/>
                  </a:schemeClr>
                </a:solidFill>
              </a:rPr>
              <a:t>       		 Camin Culcea		 </a:t>
            </a:r>
            <a:r>
              <a:rPr lang="en-GB" sz="2200" b="1" dirty="0" smtClean="0">
                <a:solidFill>
                  <a:schemeClr val="accent1">
                    <a:lumMod val="75000"/>
                  </a:schemeClr>
                </a:solidFill>
              </a:rPr>
              <a:t>-</a:t>
            </a:r>
            <a:r>
              <a:rPr lang="ro-RO" sz="2200" b="1" dirty="0" smtClean="0">
                <a:solidFill>
                  <a:schemeClr val="accent1">
                    <a:lumMod val="75000"/>
                  </a:schemeClr>
                </a:solidFill>
              </a:rPr>
              <a:t> Gestionar Marc Clarita</a:t>
            </a:r>
          </a:p>
          <a:p>
            <a:pPr algn="l">
              <a:buFont typeface="Wingdings" pitchFamily="2" charset="2"/>
              <a:buChar char="v"/>
            </a:pPr>
            <a:r>
              <a:rPr lang="ro-RO" sz="2200" b="1" dirty="0" smtClean="0">
                <a:solidFill>
                  <a:schemeClr val="accent1">
                    <a:lumMod val="75000"/>
                  </a:schemeClr>
                </a:solidFill>
              </a:rPr>
              <a:t>       		 Biblioteca     		 - Gestionar Marc Clarita</a:t>
            </a:r>
          </a:p>
          <a:p>
            <a:pPr algn="l">
              <a:buFont typeface="Wingdings" pitchFamily="2" charset="2"/>
              <a:buChar char="v"/>
            </a:pPr>
            <a:r>
              <a:rPr lang="ro-RO" sz="2200" b="1" dirty="0" smtClean="0">
                <a:solidFill>
                  <a:schemeClr val="accent1">
                    <a:lumMod val="75000"/>
                  </a:schemeClr>
                </a:solidFill>
              </a:rPr>
              <a:t>       		 Sala de Sport</a:t>
            </a:r>
            <a:r>
              <a:rPr lang="en-GB" sz="2200" b="1" dirty="0" smtClean="0">
                <a:solidFill>
                  <a:schemeClr val="accent1">
                    <a:lumMod val="75000"/>
                  </a:schemeClr>
                </a:solidFill>
              </a:rPr>
              <a:t>		 </a:t>
            </a:r>
            <a:r>
              <a:rPr lang="ro-RO" sz="2200" b="1" dirty="0" smtClean="0">
                <a:solidFill>
                  <a:schemeClr val="accent1">
                    <a:lumMod val="75000"/>
                  </a:schemeClr>
                </a:solidFill>
              </a:rPr>
              <a:t>- Gestionar Marc Clarita</a:t>
            </a:r>
          </a:p>
          <a:p>
            <a:pPr algn="l">
              <a:buFont typeface="Wingdings" pitchFamily="2" charset="2"/>
              <a:buChar char="v"/>
            </a:pPr>
            <a:r>
              <a:rPr lang="ro-RO" sz="2200" b="1" dirty="0" smtClean="0">
                <a:solidFill>
                  <a:schemeClr val="accent1">
                    <a:lumMod val="75000"/>
                  </a:schemeClr>
                </a:solidFill>
              </a:rPr>
              <a:t>       		 Evidenta Populatiei </a:t>
            </a:r>
            <a:r>
              <a:rPr lang="en-GB" sz="2200" b="1" dirty="0" smtClean="0">
                <a:solidFill>
                  <a:schemeClr val="accent1">
                    <a:lumMod val="75000"/>
                  </a:schemeClr>
                </a:solidFill>
              </a:rPr>
              <a:t>                          </a:t>
            </a:r>
            <a:r>
              <a:rPr lang="ro-RO" sz="2200" b="1" dirty="0" smtClean="0">
                <a:solidFill>
                  <a:schemeClr val="accent1">
                    <a:lumMod val="75000"/>
                  </a:schemeClr>
                </a:solidFill>
              </a:rPr>
              <a:t>        </a:t>
            </a:r>
            <a:r>
              <a:rPr lang="en-GB" sz="2200" b="1" dirty="0" smtClean="0">
                <a:solidFill>
                  <a:schemeClr val="accent1">
                    <a:lumMod val="75000"/>
                  </a:schemeClr>
                </a:solidFill>
              </a:rPr>
              <a:t> - </a:t>
            </a:r>
            <a:r>
              <a:rPr lang="ro-RO" sz="2200" b="1" dirty="0" smtClean="0">
                <a:solidFill>
                  <a:schemeClr val="accent1">
                    <a:lumMod val="75000"/>
                  </a:schemeClr>
                </a:solidFill>
              </a:rPr>
              <a:t>Gestionar Baban Diana</a:t>
            </a:r>
          </a:p>
          <a:p>
            <a:pPr algn="l">
              <a:buFont typeface="Wingdings" pitchFamily="2" charset="2"/>
              <a:buChar char="v"/>
            </a:pPr>
            <a:endParaRPr lang="ro-RO" sz="1400" dirty="0" smtClean="0"/>
          </a:p>
          <a:p>
            <a:pPr>
              <a:buFont typeface="Wingdings" pitchFamily="2" charset="2"/>
              <a:buChar char="v"/>
            </a:pPr>
            <a:r>
              <a:rPr lang="en-GB" sz="3400" b="1" dirty="0" smtClean="0">
                <a:solidFill>
                  <a:srgbClr val="FF0000"/>
                </a:solidFill>
              </a:rPr>
              <a:t>FOARTE IMPORTANT  !!!</a:t>
            </a:r>
          </a:p>
          <a:p>
            <a:pPr>
              <a:buFont typeface="Wingdings" pitchFamily="2" charset="2"/>
              <a:buChar char="v"/>
            </a:pPr>
            <a:endParaRPr lang="en-GB" sz="2400" b="1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ro-RO" sz="2400" b="1" dirty="0" smtClean="0">
                <a:solidFill>
                  <a:schemeClr val="tx1"/>
                </a:solidFill>
              </a:rPr>
              <a:t>Toate bunurile din cadrul fiecarei subgestiuni</a:t>
            </a:r>
            <a:r>
              <a:rPr lang="en-GB" sz="2400" b="1" dirty="0" smtClean="0">
                <a:solidFill>
                  <a:schemeClr val="tx1"/>
                </a:solidFill>
              </a:rPr>
              <a:t> au </a:t>
            </a:r>
            <a:r>
              <a:rPr lang="en-GB" sz="2400" b="1" dirty="0" err="1" smtClean="0">
                <a:solidFill>
                  <a:schemeClr val="tx1"/>
                </a:solidFill>
              </a:rPr>
              <a:t>fost</a:t>
            </a:r>
            <a:r>
              <a:rPr lang="en-GB" sz="2400" b="1" dirty="0" smtClean="0">
                <a:solidFill>
                  <a:schemeClr val="tx1"/>
                </a:solidFill>
              </a:rPr>
              <a:t> </a:t>
            </a:r>
            <a:r>
              <a:rPr lang="ro-RO" sz="2400" b="1" dirty="0" smtClean="0">
                <a:solidFill>
                  <a:schemeClr val="tx1"/>
                </a:solidFill>
              </a:rPr>
              <a:t>inventariate  si identificate pe conturi</a:t>
            </a:r>
            <a:r>
              <a:rPr lang="en-GB" sz="2400" b="1" dirty="0" smtClean="0">
                <a:solidFill>
                  <a:schemeClr val="tx1"/>
                </a:solidFill>
              </a:rPr>
              <a:t>le </a:t>
            </a:r>
            <a:r>
              <a:rPr lang="ro-RO" sz="2400" b="1" dirty="0" smtClean="0">
                <a:solidFill>
                  <a:schemeClr val="tx1"/>
                </a:solidFill>
              </a:rPr>
              <a:t>contabile  de stocuri si imobilizari</a:t>
            </a:r>
            <a:r>
              <a:rPr lang="en-GB" sz="2400" b="1" dirty="0" smtClean="0">
                <a:solidFill>
                  <a:schemeClr val="tx1"/>
                </a:solidFill>
              </a:rPr>
              <a:t>, </a:t>
            </a:r>
            <a:r>
              <a:rPr lang="ro-RO" sz="2400" b="1" dirty="0" smtClean="0">
                <a:solidFill>
                  <a:schemeClr val="tx1"/>
                </a:solidFill>
              </a:rPr>
              <a:t> prin etichetare si  fotografiere </a:t>
            </a:r>
            <a:endParaRPr lang="en-GB" sz="2400" b="1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en-GB" sz="2400" b="1" dirty="0" smtClean="0">
                <a:solidFill>
                  <a:schemeClr val="tx1"/>
                </a:solidFill>
              </a:rPr>
              <a:t>B</a:t>
            </a:r>
            <a:r>
              <a:rPr lang="ro-RO" sz="2400" b="1" dirty="0" smtClean="0">
                <a:solidFill>
                  <a:schemeClr val="tx1"/>
                </a:solidFill>
              </a:rPr>
              <a:t>unurile</a:t>
            </a:r>
            <a:r>
              <a:rPr lang="en-GB" sz="2400" b="1" dirty="0" smtClean="0">
                <a:solidFill>
                  <a:schemeClr val="tx1"/>
                </a:solidFill>
              </a:rPr>
              <a:t> au </a:t>
            </a:r>
            <a:r>
              <a:rPr lang="en-GB" sz="2400" b="1" dirty="0" err="1" smtClean="0">
                <a:solidFill>
                  <a:schemeClr val="tx1"/>
                </a:solidFill>
              </a:rPr>
              <a:t>fost</a:t>
            </a:r>
            <a:r>
              <a:rPr lang="en-GB" sz="2400" b="1" dirty="0" smtClean="0">
                <a:solidFill>
                  <a:schemeClr val="tx1"/>
                </a:solidFill>
              </a:rPr>
              <a:t> </a:t>
            </a:r>
            <a:r>
              <a:rPr lang="ro-RO" sz="2400" b="1" dirty="0" smtClean="0">
                <a:solidFill>
                  <a:schemeClr val="tx1"/>
                </a:solidFill>
              </a:rPr>
              <a:t> predate de administratorul de patrimoniu,  pe baza de proces verbal de predare-primire,  persoanelor care le utilizeaza efectiv</a:t>
            </a:r>
          </a:p>
          <a:p>
            <a:pPr algn="l"/>
            <a:endParaRPr lang="ro-RO" sz="1400" b="1" dirty="0" smtClean="0">
              <a:solidFill>
                <a:schemeClr val="tx2"/>
              </a:solidFill>
            </a:endParaRPr>
          </a:p>
          <a:p>
            <a:pPr algn="l"/>
            <a:r>
              <a:rPr lang="ro-RO" sz="1400" b="1" dirty="0" smtClean="0">
                <a:solidFill>
                  <a:schemeClr val="tx2"/>
                </a:solidFill>
              </a:rPr>
              <a:t>		</a:t>
            </a:r>
          </a:p>
          <a:p>
            <a:pPr algn="l"/>
            <a:endParaRPr lang="ro-RO" sz="1400" b="1" dirty="0" smtClean="0">
              <a:solidFill>
                <a:schemeClr val="tx2"/>
              </a:solidFill>
            </a:endParaRPr>
          </a:p>
          <a:p>
            <a:pPr algn="l"/>
            <a:endParaRPr lang="ro-RO" sz="1400" dirty="0"/>
          </a:p>
          <a:p>
            <a:endParaRPr lang="ro-RO" dirty="0" smtClean="0"/>
          </a:p>
          <a:p>
            <a:endParaRPr lang="ro-R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596" y="285729"/>
            <a:ext cx="8286808" cy="1000131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o-RO" sz="2400" b="1" dirty="0" smtClean="0">
                <a:solidFill>
                  <a:srgbClr val="00B050"/>
                </a:solidFill>
              </a:rPr>
              <a:t/>
            </a:r>
            <a:br>
              <a:rPr lang="ro-RO" sz="2400" b="1" dirty="0" smtClean="0">
                <a:solidFill>
                  <a:srgbClr val="00B050"/>
                </a:solidFill>
              </a:rPr>
            </a:br>
            <a:r>
              <a:rPr lang="ro-RO" sz="2400" b="1" dirty="0" smtClean="0">
                <a:solidFill>
                  <a:schemeClr val="tx2"/>
                </a:solidFill>
              </a:rPr>
              <a:t>TEMEIURILE  LEGALE   </a:t>
            </a:r>
            <a:br>
              <a:rPr lang="ro-RO" sz="2400" b="1" dirty="0" smtClean="0">
                <a:solidFill>
                  <a:schemeClr val="tx2"/>
                </a:solidFill>
              </a:rPr>
            </a:br>
            <a:r>
              <a:rPr lang="ro-RO" sz="2400" b="1" dirty="0" smtClean="0">
                <a:solidFill>
                  <a:schemeClr val="tx2"/>
                </a:solidFill>
              </a:rPr>
              <a:t>IN BAZA CARORA S-A ORGANIZAT CONTABILITATEA IN COMUNA SACALASENI:</a:t>
            </a:r>
            <a:r>
              <a:rPr lang="ro-RO" sz="2400" b="1" dirty="0" smtClean="0">
                <a:solidFill>
                  <a:srgbClr val="00B050"/>
                </a:solidFill>
              </a:rPr>
              <a:t/>
            </a:r>
            <a:br>
              <a:rPr lang="ro-RO" sz="2400" b="1" dirty="0" smtClean="0">
                <a:solidFill>
                  <a:srgbClr val="00B050"/>
                </a:solidFill>
              </a:rPr>
            </a:br>
            <a:endParaRPr lang="ro-RO" sz="2400" b="1" dirty="0" smtClean="0">
              <a:solidFill>
                <a:srgbClr val="00B05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7158" y="1428736"/>
            <a:ext cx="8358246" cy="478634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endParaRPr lang="ro-RO" sz="1600" b="1" dirty="0" smtClean="0">
              <a:solidFill>
                <a:schemeClr val="tx2"/>
              </a:solidFill>
            </a:endParaRPr>
          </a:p>
          <a:p>
            <a:r>
              <a:rPr lang="ro-RO" sz="1600" b="1" dirty="0" smtClean="0">
                <a:solidFill>
                  <a:schemeClr val="accent2">
                    <a:lumMod val="75000"/>
                  </a:schemeClr>
                </a:solidFill>
              </a:rPr>
              <a:t>PRINCIPIILE CONTABILITATII APLICATE </a:t>
            </a:r>
          </a:p>
          <a:p>
            <a:endParaRPr lang="ro-RO" sz="16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ro-RO" sz="1600" b="1" dirty="0" smtClean="0">
                <a:solidFill>
                  <a:schemeClr val="accent2">
                    <a:lumMod val="75000"/>
                  </a:schemeClr>
                </a:solidFill>
              </a:rPr>
              <a:t>-Principiul continuitatii activitatii </a:t>
            </a:r>
          </a:p>
          <a:p>
            <a:pPr marL="342900" indent="-342900" algn="l">
              <a:buFont typeface="+mj-lt"/>
              <a:buAutoNum type="arabicPeriod"/>
            </a:pPr>
            <a:r>
              <a:rPr lang="ro-RO" sz="1600" b="1" dirty="0" smtClean="0">
                <a:solidFill>
                  <a:schemeClr val="accent2">
                    <a:lumMod val="75000"/>
                  </a:schemeClr>
                </a:solidFill>
              </a:rPr>
              <a:t>-Principiul permanentei metodelor </a:t>
            </a:r>
          </a:p>
          <a:p>
            <a:pPr marL="342900" indent="-342900" algn="l">
              <a:buFont typeface="+mj-lt"/>
              <a:buAutoNum type="arabicPeriod"/>
            </a:pPr>
            <a:r>
              <a:rPr lang="ro-RO" sz="1600" b="1" dirty="0" smtClean="0">
                <a:solidFill>
                  <a:schemeClr val="accent2">
                    <a:lumMod val="75000"/>
                  </a:schemeClr>
                </a:solidFill>
              </a:rPr>
              <a:t>-Principiul  prudentei </a:t>
            </a:r>
          </a:p>
          <a:p>
            <a:pPr marL="342900" indent="-342900" algn="l">
              <a:buFont typeface="+mj-lt"/>
              <a:buAutoNum type="arabicPeriod"/>
            </a:pPr>
            <a:r>
              <a:rPr lang="ro-RO" sz="1600" b="1" dirty="0" smtClean="0">
                <a:solidFill>
                  <a:schemeClr val="accent2">
                    <a:lumMod val="75000"/>
                  </a:schemeClr>
                </a:solidFill>
              </a:rPr>
              <a:t>-</a:t>
            </a:r>
            <a:r>
              <a:rPr lang="ro-RO" sz="1600" b="1" dirty="0" smtClean="0">
                <a:solidFill>
                  <a:srgbClr val="FF0000"/>
                </a:solidFill>
              </a:rPr>
              <a:t>Principiul contabilitatii pe baza de angajamente </a:t>
            </a:r>
            <a:r>
              <a:rPr lang="en-GB" sz="1600" b="1" dirty="0" smtClean="0">
                <a:solidFill>
                  <a:srgbClr val="FF0000"/>
                </a:solidFill>
              </a:rPr>
              <a:t> !!!!!</a:t>
            </a:r>
            <a:endParaRPr lang="ro-RO" sz="1600" b="1" dirty="0" smtClean="0">
              <a:solidFill>
                <a:srgbClr val="FF0000"/>
              </a:solidFill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ro-RO" sz="1600" b="1" dirty="0" smtClean="0">
                <a:solidFill>
                  <a:schemeClr val="accent2">
                    <a:lumMod val="75000"/>
                  </a:schemeClr>
                </a:solidFill>
              </a:rPr>
              <a:t>-Principiul evaluarii separate a elementelor de activ si de datorii </a:t>
            </a:r>
          </a:p>
          <a:p>
            <a:pPr marL="342900" indent="-342900" algn="l">
              <a:buFont typeface="+mj-lt"/>
              <a:buAutoNum type="arabicPeriod"/>
            </a:pPr>
            <a:r>
              <a:rPr lang="ro-RO" sz="1600" b="1" dirty="0" smtClean="0">
                <a:solidFill>
                  <a:schemeClr val="accent2">
                    <a:lumMod val="75000"/>
                  </a:schemeClr>
                </a:solidFill>
              </a:rPr>
              <a:t>-Principiul intangibilitatii </a:t>
            </a:r>
          </a:p>
          <a:p>
            <a:pPr marL="342900" indent="-342900" algn="l">
              <a:buFont typeface="+mj-lt"/>
              <a:buAutoNum type="arabicPeriod"/>
            </a:pPr>
            <a:r>
              <a:rPr lang="ro-RO" sz="1600" b="1" dirty="0" smtClean="0">
                <a:solidFill>
                  <a:schemeClr val="accent2">
                    <a:lumMod val="75000"/>
                  </a:schemeClr>
                </a:solidFill>
              </a:rPr>
              <a:t>-Principiul necompensarii</a:t>
            </a:r>
          </a:p>
          <a:p>
            <a:pPr marL="342900" indent="-342900" algn="l">
              <a:buFont typeface="+mj-lt"/>
              <a:buAutoNum type="arabicPeriod"/>
            </a:pPr>
            <a:r>
              <a:rPr lang="ro-RO" sz="1600" b="1" dirty="0" smtClean="0">
                <a:solidFill>
                  <a:schemeClr val="accent2">
                    <a:lumMod val="75000"/>
                  </a:schemeClr>
                </a:solidFill>
              </a:rPr>
              <a:t>-Principiul comparabilitatii informatiilor </a:t>
            </a:r>
          </a:p>
          <a:p>
            <a:pPr marL="342900" indent="-342900" algn="l">
              <a:buFont typeface="+mj-lt"/>
              <a:buAutoNum type="arabicPeriod"/>
            </a:pPr>
            <a:r>
              <a:rPr lang="ro-RO" sz="1600" b="1" dirty="0" smtClean="0">
                <a:solidFill>
                  <a:schemeClr val="accent2">
                    <a:lumMod val="75000"/>
                  </a:schemeClr>
                </a:solidFill>
              </a:rPr>
              <a:t>-Principiul materialitatii (pragului de semnificatie)</a:t>
            </a:r>
          </a:p>
          <a:p>
            <a:pPr marL="342900" indent="-342900" algn="l">
              <a:buFont typeface="+mj-lt"/>
              <a:buAutoNum type="arabicPeriod"/>
            </a:pPr>
            <a:r>
              <a:rPr lang="ro-RO" sz="1600" b="1" dirty="0" smtClean="0">
                <a:solidFill>
                  <a:schemeClr val="accent2">
                    <a:lumMod val="75000"/>
                  </a:schemeClr>
                </a:solidFill>
              </a:rPr>
              <a:t> -Principiul prevalentei economicului asupra juridicului (realitatii asupra aparentei)</a:t>
            </a:r>
            <a:endParaRPr lang="en-GB" sz="16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 algn="l"/>
            <a:endParaRPr lang="en-GB" sz="16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/>
            <a:r>
              <a:rPr lang="en-GB" sz="1600" b="1" dirty="0" smtClean="0">
                <a:solidFill>
                  <a:srgbClr val="FF0000"/>
                </a:solidFill>
              </a:rPr>
              <a:t>PROGRAMUL INFORMATIC  UTILIZAT  ESTE  FURNIZAT DE FIRMA SOBIS SRL  CARE ASIGURA  INTERVENTII  PRIN DELASARE LA FATA LOCULUI,  SUPORT  TELEFONIC SI ON</a:t>
            </a:r>
            <a:r>
              <a:rPr lang="ro-RO" sz="1600" b="1" dirty="0" smtClean="0">
                <a:solidFill>
                  <a:srgbClr val="FF0000"/>
                </a:solidFill>
              </a:rPr>
              <a:t>-</a:t>
            </a:r>
            <a:r>
              <a:rPr lang="en-GB" sz="1600" b="1" dirty="0" smtClean="0">
                <a:solidFill>
                  <a:srgbClr val="FF0000"/>
                </a:solidFill>
              </a:rPr>
              <a:t>LINE PRIN  PROGRAMUL TEAMVIEWER</a:t>
            </a:r>
          </a:p>
          <a:p>
            <a:pPr marL="342900" indent="-342900" algn="l"/>
            <a:r>
              <a:rPr lang="ro-RO" sz="16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endParaRPr lang="ro-RO" dirty="0"/>
          </a:p>
          <a:p>
            <a:endParaRPr lang="ro-RO" dirty="0" smtClean="0"/>
          </a:p>
          <a:p>
            <a:endParaRPr lang="ro-R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596" y="285729"/>
            <a:ext cx="8358246" cy="114300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o-RO" sz="2400" b="1" dirty="0" smtClean="0">
                <a:solidFill>
                  <a:srgbClr val="00B050"/>
                </a:solidFill>
              </a:rPr>
              <a:t/>
            </a:r>
            <a:br>
              <a:rPr lang="ro-RO" sz="2400" b="1" dirty="0" smtClean="0">
                <a:solidFill>
                  <a:srgbClr val="00B050"/>
                </a:solidFill>
              </a:rPr>
            </a:br>
            <a:r>
              <a:rPr lang="en-GB" sz="2400" b="1" dirty="0" smtClean="0">
                <a:solidFill>
                  <a:schemeClr val="tx2"/>
                </a:solidFill>
              </a:rPr>
              <a:t>ASIGURAREA PRINCIPIULUI CONTABILITATII PE BAZA DE ANGAJAMENTE :</a:t>
            </a:r>
            <a:br>
              <a:rPr lang="en-GB" sz="2400" b="1" dirty="0" smtClean="0">
                <a:solidFill>
                  <a:schemeClr val="tx2"/>
                </a:solidFill>
              </a:rPr>
            </a:br>
            <a:r>
              <a:rPr lang="en-GB" sz="2400" b="1" dirty="0" smtClean="0">
                <a:solidFill>
                  <a:srgbClr val="FF0000"/>
                </a:solidFill>
              </a:rPr>
              <a:t>INSTRUMENTUL UTILIZAT  REGISTRUL DE EVIDENTA A FACTURILOR</a:t>
            </a:r>
            <a:r>
              <a:rPr lang="ro-RO" sz="2400" b="1" dirty="0" smtClean="0">
                <a:solidFill>
                  <a:srgbClr val="00B050"/>
                </a:solidFill>
              </a:rPr>
              <a:t/>
            </a:r>
            <a:br>
              <a:rPr lang="ro-RO" sz="2400" b="1" dirty="0" smtClean="0">
                <a:solidFill>
                  <a:srgbClr val="00B050"/>
                </a:solidFill>
              </a:rPr>
            </a:br>
            <a:endParaRPr lang="ro-RO" sz="2400" b="1" dirty="0" smtClean="0">
              <a:solidFill>
                <a:srgbClr val="00B05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0034" y="1643050"/>
            <a:ext cx="3429024" cy="48577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FFFF00"/>
                </a:solidFill>
              </a:rPr>
              <a:t>FACTURILE SE PRIMESC  LA REGISTRATURA COMUNEI ,   SE INREGISTREAZA IN REGISTRU SI  SE PREZINTA PRIMARULUI  SPRE AVIZARE</a:t>
            </a:r>
            <a:r>
              <a:rPr lang="ro-RO" b="1" dirty="0" smtClean="0">
                <a:solidFill>
                  <a:srgbClr val="FFFF00"/>
                </a:solidFill>
              </a:rPr>
              <a:t> </a:t>
            </a:r>
            <a:r>
              <a:rPr lang="en-GB" b="1" dirty="0" smtClean="0">
                <a:solidFill>
                  <a:srgbClr val="FFFF00"/>
                </a:solidFill>
              </a:rPr>
              <a:t> SAU RETUR</a:t>
            </a:r>
          </a:p>
          <a:p>
            <a:pPr algn="ctr"/>
            <a:endParaRPr lang="en-GB" b="1" dirty="0" smtClean="0"/>
          </a:p>
          <a:p>
            <a:pPr algn="ctr"/>
            <a:r>
              <a:rPr lang="en-GB" b="1" dirty="0" smtClean="0"/>
              <a:t>FACTURILE AVIZATE  SE PREDAU  DE INDATA  PE BAZA DE SEMNATURA </a:t>
            </a:r>
            <a:r>
              <a:rPr lang="ro-RO" b="1" dirty="0" smtClean="0"/>
              <a:t> </a:t>
            </a:r>
            <a:r>
              <a:rPr lang="en-GB" b="1" dirty="0" smtClean="0"/>
              <a:t>RESPONSABILULUI CU CONTABILITATEA GENERALA</a:t>
            </a:r>
          </a:p>
          <a:p>
            <a:pPr algn="ctr"/>
            <a:endParaRPr lang="en-GB" b="1" dirty="0" smtClean="0">
              <a:solidFill>
                <a:srgbClr val="FF0000"/>
              </a:solidFill>
            </a:endParaRPr>
          </a:p>
          <a:p>
            <a:pPr algn="ctr"/>
            <a:r>
              <a:rPr lang="en-GB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RESPONSABILUL CU CONTABILITATEA GENERALA INREGISTREAZA  FACTURILE IN CONTABILITATEA GENERALA </a:t>
            </a:r>
          </a:p>
          <a:p>
            <a:pPr algn="ctr"/>
            <a:endParaRPr lang="ro-RO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>
            <a:off x="4214810" y="1643046"/>
            <a:ext cx="4572032" cy="4929223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596" y="285729"/>
            <a:ext cx="8286808" cy="85725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o-RO" sz="2400" b="1" dirty="0" smtClean="0">
                <a:solidFill>
                  <a:srgbClr val="7030A0"/>
                </a:solidFill>
              </a:rPr>
              <a:t>ORGANIZAREA CONTABILITATII GENERALE  </a:t>
            </a:r>
            <a:endParaRPr lang="ro-RO" sz="2400" b="1" dirty="0">
              <a:solidFill>
                <a:srgbClr val="7030A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034" y="1285860"/>
            <a:ext cx="8215370" cy="492922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r>
              <a:rPr lang="en-GB" sz="11200" b="1" dirty="0" smtClean="0">
                <a:solidFill>
                  <a:srgbClr val="00B050"/>
                </a:solidFill>
              </a:rPr>
              <a:t>SPECIFIC CONTABILITATII   DE  ANGAJAMENTE </a:t>
            </a:r>
          </a:p>
          <a:p>
            <a:r>
              <a:rPr lang="en-GB" sz="8000" b="1" dirty="0" smtClean="0">
                <a:solidFill>
                  <a:srgbClr val="FF0000"/>
                </a:solidFill>
              </a:rPr>
              <a:t>JURNAL</a:t>
            </a:r>
            <a:r>
              <a:rPr lang="ro-RO" sz="8000" b="1" dirty="0" smtClean="0">
                <a:solidFill>
                  <a:srgbClr val="FF0000"/>
                </a:solidFill>
              </a:rPr>
              <a:t>UL </a:t>
            </a:r>
            <a:r>
              <a:rPr lang="en-GB" sz="8000" b="1" dirty="0" smtClean="0">
                <a:solidFill>
                  <a:srgbClr val="FF0000"/>
                </a:solidFill>
              </a:rPr>
              <a:t> GENERAL CU JURNALE SPECIALE </a:t>
            </a:r>
          </a:p>
          <a:p>
            <a:endParaRPr lang="en-GB" sz="4900" dirty="0" smtClean="0">
              <a:solidFill>
                <a:srgbClr val="00B050"/>
              </a:solidFill>
            </a:endParaRPr>
          </a:p>
          <a:p>
            <a:pPr algn="l"/>
            <a:r>
              <a:rPr lang="en-GB" sz="4900" b="1" dirty="0" smtClean="0">
                <a:solidFill>
                  <a:schemeClr val="accent2">
                    <a:lumMod val="75000"/>
                  </a:schemeClr>
                </a:solidFill>
              </a:rPr>
              <a:t> DOCUMENTUL DE SINTEZA CONTABILA  - BILANTUL LUNAR – IMAGINE CORECT</a:t>
            </a:r>
            <a:r>
              <a:rPr lang="ro-RO" sz="4900" b="1" dirty="0" smtClean="0">
                <a:solidFill>
                  <a:schemeClr val="accent2">
                    <a:lumMod val="75000"/>
                  </a:schemeClr>
                </a:solidFill>
              </a:rPr>
              <a:t>A, </a:t>
            </a:r>
            <a:r>
              <a:rPr lang="en-GB" sz="4900" b="1" dirty="0" smtClean="0">
                <a:solidFill>
                  <a:schemeClr val="accent2">
                    <a:lumMod val="75000"/>
                  </a:schemeClr>
                </a:solidFill>
              </a:rPr>
              <a:t>COMPLETA SI FIDELA A PATRIMONIULUI</a:t>
            </a:r>
          </a:p>
          <a:p>
            <a:pPr algn="l"/>
            <a:endParaRPr lang="ro-RO" sz="43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l">
              <a:buFontTx/>
              <a:buChar char="-"/>
            </a:pPr>
            <a:r>
              <a:rPr lang="en-GB" sz="6400" b="1" dirty="0" smtClean="0">
                <a:solidFill>
                  <a:schemeClr val="accent2">
                    <a:lumMod val="75000"/>
                  </a:schemeClr>
                </a:solidFill>
              </a:rPr>
              <a:t>JURNALUL GENERAL : </a:t>
            </a:r>
          </a:p>
          <a:p>
            <a:pPr lvl="2" algn="l">
              <a:buFontTx/>
              <a:buChar char="-"/>
            </a:pPr>
            <a:r>
              <a:rPr lang="en-GB" sz="4800" b="1" dirty="0" smtClean="0">
                <a:solidFill>
                  <a:schemeClr val="accent2">
                    <a:lumMod val="75000"/>
                  </a:schemeClr>
                </a:solidFill>
              </a:rPr>
              <a:t>1. </a:t>
            </a:r>
            <a:r>
              <a:rPr lang="en-GB" sz="4800" b="1" dirty="0" err="1" smtClean="0">
                <a:solidFill>
                  <a:schemeClr val="accent2">
                    <a:lumMod val="75000"/>
                  </a:schemeClr>
                </a:solidFill>
              </a:rPr>
              <a:t>jurnal</a:t>
            </a:r>
            <a:r>
              <a:rPr lang="en-GB" sz="4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sz="4800" b="1" dirty="0" err="1" smtClean="0">
                <a:solidFill>
                  <a:schemeClr val="accent2">
                    <a:lumMod val="75000"/>
                  </a:schemeClr>
                </a:solidFill>
              </a:rPr>
              <a:t>alte</a:t>
            </a:r>
            <a:r>
              <a:rPr lang="en-GB" sz="4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sz="4800" b="1" dirty="0" err="1" smtClean="0">
                <a:solidFill>
                  <a:schemeClr val="accent2">
                    <a:lumMod val="75000"/>
                  </a:schemeClr>
                </a:solidFill>
              </a:rPr>
              <a:t>documente</a:t>
            </a:r>
            <a:endParaRPr lang="en-GB" sz="48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2" algn="l">
              <a:buFontTx/>
              <a:buChar char="-"/>
            </a:pPr>
            <a:r>
              <a:rPr lang="en-GB" sz="4800" b="1" dirty="0" smtClean="0">
                <a:solidFill>
                  <a:schemeClr val="accent2">
                    <a:lumMod val="75000"/>
                  </a:schemeClr>
                </a:solidFill>
              </a:rPr>
              <a:t>2. </a:t>
            </a:r>
            <a:r>
              <a:rPr lang="en-GB" sz="4800" b="1" dirty="0" err="1" smtClean="0">
                <a:solidFill>
                  <a:schemeClr val="accent2">
                    <a:lumMod val="75000"/>
                  </a:schemeClr>
                </a:solidFill>
              </a:rPr>
              <a:t>jurnal</a:t>
            </a:r>
            <a:r>
              <a:rPr lang="en-GB" sz="4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sz="4800" b="1" dirty="0" err="1" smtClean="0">
                <a:solidFill>
                  <a:schemeClr val="accent2">
                    <a:lumMod val="75000"/>
                  </a:schemeClr>
                </a:solidFill>
              </a:rPr>
              <a:t>banca</a:t>
            </a:r>
            <a:endParaRPr lang="en-GB" sz="48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2" algn="l">
              <a:buFontTx/>
              <a:buChar char="-"/>
            </a:pPr>
            <a:r>
              <a:rPr lang="en-GB" sz="4800" b="1" dirty="0" smtClean="0">
                <a:solidFill>
                  <a:schemeClr val="accent2">
                    <a:lumMod val="75000"/>
                  </a:schemeClr>
                </a:solidFill>
              </a:rPr>
              <a:t>3. </a:t>
            </a:r>
            <a:r>
              <a:rPr lang="en-GB" sz="4800" b="1" dirty="0" err="1" smtClean="0">
                <a:solidFill>
                  <a:schemeClr val="accent2">
                    <a:lumMod val="75000"/>
                  </a:schemeClr>
                </a:solidFill>
              </a:rPr>
              <a:t>jurnal</a:t>
            </a:r>
            <a:r>
              <a:rPr lang="en-GB" sz="4800" b="1" dirty="0" smtClean="0">
                <a:solidFill>
                  <a:schemeClr val="accent2">
                    <a:lumMod val="75000"/>
                  </a:schemeClr>
                </a:solidFill>
              </a:rPr>
              <a:t> casa </a:t>
            </a:r>
          </a:p>
          <a:p>
            <a:pPr lvl="2" algn="l">
              <a:buFontTx/>
              <a:buChar char="-"/>
            </a:pPr>
            <a:r>
              <a:rPr lang="en-GB" sz="4800" b="1" dirty="0" smtClean="0">
                <a:solidFill>
                  <a:schemeClr val="accent2">
                    <a:lumMod val="75000"/>
                  </a:schemeClr>
                </a:solidFill>
              </a:rPr>
              <a:t>4. </a:t>
            </a:r>
            <a:r>
              <a:rPr lang="en-GB" sz="4800" b="1" dirty="0" err="1" smtClean="0">
                <a:solidFill>
                  <a:schemeClr val="accent2">
                    <a:lumMod val="75000"/>
                  </a:schemeClr>
                </a:solidFill>
              </a:rPr>
              <a:t>jurnal</a:t>
            </a:r>
            <a:r>
              <a:rPr lang="en-GB" sz="4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sz="4800" b="1" dirty="0" err="1" smtClean="0">
                <a:solidFill>
                  <a:schemeClr val="accent2">
                    <a:lumMod val="75000"/>
                  </a:schemeClr>
                </a:solidFill>
              </a:rPr>
              <a:t>terti</a:t>
            </a:r>
            <a:r>
              <a:rPr lang="en-GB" sz="4800" b="1" dirty="0" smtClean="0">
                <a:solidFill>
                  <a:schemeClr val="accent2">
                    <a:lumMod val="75000"/>
                  </a:schemeClr>
                </a:solidFill>
              </a:rPr>
              <a:t> (</a:t>
            </a:r>
            <a:r>
              <a:rPr lang="en-GB" sz="4800" b="1" dirty="0" err="1" smtClean="0">
                <a:solidFill>
                  <a:schemeClr val="accent2">
                    <a:lumMod val="75000"/>
                  </a:schemeClr>
                </a:solidFill>
              </a:rPr>
              <a:t>facturi</a:t>
            </a:r>
            <a:r>
              <a:rPr lang="ro-RO" sz="4800" b="1" dirty="0" smtClean="0">
                <a:solidFill>
                  <a:schemeClr val="accent2">
                    <a:lumMod val="75000"/>
                  </a:schemeClr>
                </a:solidFill>
              </a:rPr>
              <a:t>, furnizori si clienti)</a:t>
            </a:r>
            <a:r>
              <a:rPr lang="en-GB" sz="4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pPr lvl="2" algn="l">
              <a:buFontTx/>
              <a:buChar char="-"/>
            </a:pPr>
            <a:r>
              <a:rPr lang="en-GB" sz="4800" b="1" dirty="0" smtClean="0">
                <a:solidFill>
                  <a:schemeClr val="accent2">
                    <a:lumMod val="75000"/>
                  </a:schemeClr>
                </a:solidFill>
              </a:rPr>
              <a:t> 5. </a:t>
            </a:r>
            <a:r>
              <a:rPr lang="en-GB" sz="4800" b="1" dirty="0" err="1" smtClean="0">
                <a:solidFill>
                  <a:schemeClr val="accent2">
                    <a:lumMod val="75000"/>
                  </a:schemeClr>
                </a:solidFill>
              </a:rPr>
              <a:t>jurnal</a:t>
            </a:r>
            <a:r>
              <a:rPr lang="en-GB" sz="4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sz="4800" b="1" dirty="0" err="1" smtClean="0">
                <a:solidFill>
                  <a:schemeClr val="accent2">
                    <a:lumMod val="75000"/>
                  </a:schemeClr>
                </a:solidFill>
              </a:rPr>
              <a:t>gestiune</a:t>
            </a:r>
            <a:endParaRPr lang="en-GB" sz="48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2" algn="l">
              <a:buFontTx/>
              <a:buChar char="-"/>
            </a:pPr>
            <a:r>
              <a:rPr lang="en-GB" sz="4800" b="1" dirty="0" smtClean="0">
                <a:solidFill>
                  <a:schemeClr val="accent2">
                    <a:lumMod val="75000"/>
                  </a:schemeClr>
                </a:solidFill>
              </a:rPr>
              <a:t>6. </a:t>
            </a:r>
            <a:r>
              <a:rPr lang="en-GB" sz="4800" b="1" dirty="0" err="1" smtClean="0">
                <a:solidFill>
                  <a:schemeClr val="accent2">
                    <a:lumMod val="75000"/>
                  </a:schemeClr>
                </a:solidFill>
              </a:rPr>
              <a:t>jurnal</a:t>
            </a:r>
            <a:r>
              <a:rPr lang="en-GB" sz="4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sz="4800" b="1" dirty="0" err="1" smtClean="0">
                <a:solidFill>
                  <a:schemeClr val="accent2">
                    <a:lumMod val="75000"/>
                  </a:schemeClr>
                </a:solidFill>
              </a:rPr>
              <a:t>salarii</a:t>
            </a:r>
            <a:r>
              <a:rPr lang="en-GB" sz="4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pPr lvl="2" algn="l">
              <a:buFontTx/>
              <a:buChar char="-"/>
            </a:pPr>
            <a:r>
              <a:rPr lang="en-GB" sz="4800" b="1" dirty="0" smtClean="0">
                <a:solidFill>
                  <a:schemeClr val="accent2">
                    <a:lumMod val="75000"/>
                  </a:schemeClr>
                </a:solidFill>
              </a:rPr>
              <a:t>7. </a:t>
            </a:r>
            <a:r>
              <a:rPr lang="en-GB" sz="4800" b="1" dirty="0" err="1" smtClean="0">
                <a:solidFill>
                  <a:schemeClr val="accent2">
                    <a:lumMod val="75000"/>
                  </a:schemeClr>
                </a:solidFill>
              </a:rPr>
              <a:t>jurnal</a:t>
            </a:r>
            <a:r>
              <a:rPr lang="en-GB" sz="4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sz="4800" b="1" dirty="0" err="1" smtClean="0">
                <a:solidFill>
                  <a:schemeClr val="accent2">
                    <a:lumMod val="75000"/>
                  </a:schemeClr>
                </a:solidFill>
              </a:rPr>
              <a:t>venituri</a:t>
            </a:r>
            <a:endParaRPr lang="en-GB" sz="48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2" algn="l">
              <a:buFontTx/>
              <a:buChar char="-"/>
            </a:pPr>
            <a:endParaRPr lang="en-GB" sz="35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l">
              <a:buFontTx/>
              <a:buChar char="-"/>
            </a:pPr>
            <a:r>
              <a:rPr lang="en-GB" sz="4800" b="1" dirty="0" smtClean="0">
                <a:solidFill>
                  <a:schemeClr val="accent2">
                    <a:lumMod val="75000"/>
                  </a:schemeClr>
                </a:solidFill>
              </a:rPr>
              <a:t> JURNALUL DE BANCA  -DESCHIS  PE LUNA  SI </a:t>
            </a:r>
            <a:r>
              <a:rPr lang="ro-RO" sz="4800" b="1" dirty="0" smtClean="0">
                <a:solidFill>
                  <a:schemeClr val="accent2">
                    <a:lumMod val="75000"/>
                  </a:schemeClr>
                </a:solidFill>
              </a:rPr>
              <a:t>ESTE </a:t>
            </a:r>
            <a:r>
              <a:rPr lang="en-GB" sz="4800" b="1" dirty="0" smtClean="0">
                <a:solidFill>
                  <a:schemeClr val="accent2">
                    <a:lumMod val="75000"/>
                  </a:schemeClr>
                </a:solidFill>
              </a:rPr>
              <a:t>DETALIAT PE </a:t>
            </a:r>
            <a:r>
              <a:rPr lang="ro-RO" sz="4800" b="1" dirty="0" smtClean="0">
                <a:solidFill>
                  <a:schemeClr val="accent2">
                    <a:lumMod val="75000"/>
                  </a:schemeClr>
                </a:solidFill>
              </a:rPr>
              <a:t>URMATOARELE  </a:t>
            </a:r>
            <a:r>
              <a:rPr lang="en-GB" sz="4800" b="1" dirty="0" smtClean="0">
                <a:solidFill>
                  <a:schemeClr val="accent2">
                    <a:lumMod val="75000"/>
                  </a:schemeClr>
                </a:solidFill>
              </a:rPr>
              <a:t>ANALITICE - ARTICOLE BUGETARE: </a:t>
            </a:r>
          </a:p>
          <a:p>
            <a:pPr algn="l"/>
            <a:r>
              <a:rPr lang="ro-RO" dirty="0" smtClean="0"/>
              <a:t>	</a:t>
            </a:r>
            <a:r>
              <a:rPr lang="ro-RO" sz="4800" b="1" dirty="0" smtClean="0">
                <a:solidFill>
                  <a:schemeClr val="accent4">
                    <a:lumMod val="75000"/>
                  </a:schemeClr>
                </a:solidFill>
              </a:rPr>
              <a:t>art. 51.02. Autoritati executive si legislative</a:t>
            </a:r>
          </a:p>
          <a:p>
            <a:pPr algn="l"/>
            <a:r>
              <a:rPr lang="ro-RO" sz="4800" b="1" dirty="0" smtClean="0">
                <a:solidFill>
                  <a:schemeClr val="accent4">
                    <a:lumMod val="75000"/>
                  </a:schemeClr>
                </a:solidFill>
              </a:rPr>
              <a:t>	art. 61.02  Protectie civila si protectie contra incendiilor</a:t>
            </a:r>
          </a:p>
          <a:p>
            <a:pPr algn="l"/>
            <a:r>
              <a:rPr lang="ro-RO" sz="4800" b="1" dirty="0" smtClean="0">
                <a:solidFill>
                  <a:schemeClr val="accent4">
                    <a:lumMod val="75000"/>
                  </a:schemeClr>
                </a:solidFill>
              </a:rPr>
              <a:t>	art. 67.02 Cultura, recreere si religie</a:t>
            </a:r>
          </a:p>
          <a:p>
            <a:pPr algn="l"/>
            <a:r>
              <a:rPr lang="ro-RO" sz="4800" b="1" dirty="0" smtClean="0">
                <a:solidFill>
                  <a:schemeClr val="accent4">
                    <a:lumMod val="75000"/>
                  </a:schemeClr>
                </a:solidFill>
              </a:rPr>
              <a:t>	art. 70.02 Servicii si dezvoltare publica (apa si iluminat)</a:t>
            </a:r>
          </a:p>
          <a:p>
            <a:pPr algn="l"/>
            <a:r>
              <a:rPr lang="ro-RO" sz="4800" b="1" dirty="0" smtClean="0">
                <a:solidFill>
                  <a:schemeClr val="accent4">
                    <a:lumMod val="75000"/>
                  </a:schemeClr>
                </a:solidFill>
              </a:rPr>
              <a:t>	art. 74.02  Salubritate</a:t>
            </a:r>
            <a:endParaRPr lang="en-GB" sz="48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l"/>
            <a:r>
              <a:rPr lang="en-GB" sz="4800" b="1" dirty="0" smtClean="0">
                <a:solidFill>
                  <a:schemeClr val="accent4">
                    <a:lumMod val="75000"/>
                  </a:schemeClr>
                </a:solidFill>
              </a:rPr>
              <a:t>	a</a:t>
            </a:r>
            <a:r>
              <a:rPr lang="ro-RO" sz="4800" b="1" dirty="0" smtClean="0">
                <a:solidFill>
                  <a:schemeClr val="accent4">
                    <a:lumMod val="75000"/>
                  </a:schemeClr>
                </a:solidFill>
              </a:rPr>
              <a:t>rt. 84.02  Intretinere strazi </a:t>
            </a:r>
            <a:endParaRPr lang="en-GB" sz="48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l"/>
            <a:r>
              <a:rPr lang="ro-RO" sz="6400" b="1" dirty="0" smtClean="0">
                <a:solidFill>
                  <a:schemeClr val="accent2">
                    <a:lumMod val="75000"/>
                  </a:schemeClr>
                </a:solidFill>
              </a:rPr>
              <a:t> -</a:t>
            </a:r>
            <a:r>
              <a:rPr lang="en-GB" sz="6400" b="1" dirty="0" smtClean="0">
                <a:solidFill>
                  <a:schemeClr val="accent2">
                    <a:lumMod val="75000"/>
                  </a:schemeClr>
                </a:solidFill>
              </a:rPr>
              <a:t>JURNALUL DE CASA  - </a:t>
            </a:r>
            <a:r>
              <a:rPr lang="ro-RO" sz="6400" b="1" dirty="0" smtClean="0">
                <a:solidFill>
                  <a:schemeClr val="accent2">
                    <a:lumMod val="75000"/>
                  </a:schemeClr>
                </a:solidFill>
              </a:rPr>
              <a:t>ESTE </a:t>
            </a:r>
            <a:r>
              <a:rPr lang="en-GB" sz="6400" b="1" dirty="0" smtClean="0">
                <a:solidFill>
                  <a:schemeClr val="accent2">
                    <a:lumMod val="75000"/>
                  </a:schemeClr>
                </a:solidFill>
              </a:rPr>
              <a:t>DESCHIS PE  FIECARE LUNA  A  EXERCITIULUI FINANCIAR CONTABIL</a:t>
            </a:r>
            <a:endParaRPr lang="ro-RO" sz="64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GB" sz="5600" b="1" dirty="0" smtClean="0">
                <a:solidFill>
                  <a:schemeClr val="accent4">
                    <a:lumMod val="75000"/>
                  </a:schemeClr>
                </a:solidFill>
              </a:rPr>
              <a:t>	</a:t>
            </a:r>
          </a:p>
          <a:p>
            <a:r>
              <a:rPr lang="en-GB" sz="5600" b="1" dirty="0" err="1" smtClean="0">
                <a:solidFill>
                  <a:schemeClr val="accent4">
                    <a:lumMod val="75000"/>
                  </a:schemeClr>
                </a:solidFill>
              </a:rPr>
              <a:t>Responsabil</a:t>
            </a:r>
            <a:r>
              <a:rPr lang="en-GB" sz="56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o-RO" sz="5600" b="1" dirty="0" smtClean="0">
                <a:solidFill>
                  <a:schemeClr val="accent4">
                    <a:lumMod val="75000"/>
                  </a:schemeClr>
                </a:solidFill>
              </a:rPr>
              <a:t>cu aceste jurnale este  </a:t>
            </a:r>
            <a:r>
              <a:rPr lang="en-GB" sz="5600" b="1" dirty="0" err="1" smtClean="0">
                <a:solidFill>
                  <a:schemeClr val="accent4">
                    <a:lumMod val="75000"/>
                  </a:schemeClr>
                </a:solidFill>
              </a:rPr>
              <a:t>ec</a:t>
            </a:r>
            <a:r>
              <a:rPr lang="en-GB" sz="5600" b="1" dirty="0" smtClean="0">
                <a:solidFill>
                  <a:schemeClr val="accent4">
                    <a:lumMod val="75000"/>
                  </a:schemeClr>
                </a:solidFill>
              </a:rPr>
              <a:t>. FLORIAN MAN MIRELA </a:t>
            </a:r>
          </a:p>
          <a:p>
            <a:pPr algn="l"/>
            <a:endParaRPr lang="en-GB" sz="37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l"/>
            <a:endParaRPr lang="en-GB" sz="37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l"/>
            <a:endParaRPr lang="ro-RO" sz="37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l"/>
            <a:endParaRPr lang="en-GB" dirty="0" smtClean="0"/>
          </a:p>
          <a:p>
            <a:endParaRPr lang="ro-RO" dirty="0" smtClean="0"/>
          </a:p>
          <a:p>
            <a:pPr>
              <a:buFontTx/>
              <a:buChar char="-"/>
            </a:pPr>
            <a:endParaRPr lang="ro-R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596" y="285729"/>
            <a:ext cx="8215370" cy="85725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o-RO" sz="1800" b="1" dirty="0" smtClean="0">
                <a:solidFill>
                  <a:srgbClr val="7030A0"/>
                </a:solidFill>
              </a:rPr>
              <a:t>ORGANIZAREA CONTABILITATII GENERALE</a:t>
            </a:r>
            <a:endParaRPr lang="ro-RO" sz="1800" b="1" dirty="0">
              <a:solidFill>
                <a:srgbClr val="7030A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215370" cy="492922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en-GB" sz="1800" b="1" dirty="0" smtClean="0">
                <a:solidFill>
                  <a:srgbClr val="00B050"/>
                </a:solidFill>
              </a:rPr>
              <a:t>ALTE DOSARE  NECESARE PRIVIND ORGANIZAREA  CONTABILITATII GENERALE</a:t>
            </a:r>
          </a:p>
          <a:p>
            <a:endParaRPr lang="en-GB" sz="1400" dirty="0" smtClean="0">
              <a:solidFill>
                <a:srgbClr val="00B050"/>
              </a:solidFill>
            </a:endParaRPr>
          </a:p>
          <a:p>
            <a:pPr algn="l">
              <a:buFont typeface="Wingdings" pitchFamily="2" charset="2"/>
              <a:buChar char="ü"/>
            </a:pPr>
            <a:r>
              <a:rPr lang="en-GB" sz="1200" b="1" dirty="0" err="1" smtClean="0">
                <a:solidFill>
                  <a:schemeClr val="accent4">
                    <a:lumMod val="75000"/>
                  </a:schemeClr>
                </a:solidFill>
              </a:rPr>
              <a:t>Dosar</a:t>
            </a:r>
            <a:r>
              <a:rPr lang="en-GB" sz="12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o-RO" sz="12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GB" sz="1200" b="1" dirty="0" err="1" smtClean="0">
                <a:solidFill>
                  <a:schemeClr val="accent4">
                    <a:lumMod val="75000"/>
                  </a:schemeClr>
                </a:solidFill>
              </a:rPr>
              <a:t>Venituri</a:t>
            </a:r>
            <a:endParaRPr lang="en-GB" sz="12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l">
              <a:buFont typeface="Wingdings" pitchFamily="2" charset="2"/>
              <a:buChar char="ü"/>
            </a:pPr>
            <a:r>
              <a:rPr lang="en-GB" sz="1200" b="1" dirty="0" err="1" smtClean="0">
                <a:solidFill>
                  <a:schemeClr val="accent4">
                    <a:lumMod val="75000"/>
                  </a:schemeClr>
                </a:solidFill>
              </a:rPr>
              <a:t>Monitorizare</a:t>
            </a:r>
            <a:r>
              <a:rPr lang="en-GB" sz="12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GB" sz="1200" b="1" dirty="0" err="1" smtClean="0">
                <a:solidFill>
                  <a:schemeClr val="accent4">
                    <a:lumMod val="75000"/>
                  </a:schemeClr>
                </a:solidFill>
              </a:rPr>
              <a:t>cheltuieli</a:t>
            </a:r>
            <a:r>
              <a:rPr lang="en-GB" sz="1200" b="1" dirty="0" smtClean="0">
                <a:solidFill>
                  <a:schemeClr val="accent4">
                    <a:lumMod val="75000"/>
                  </a:schemeClr>
                </a:solidFill>
              </a:rPr>
              <a:t> de personal</a:t>
            </a:r>
          </a:p>
          <a:p>
            <a:pPr algn="l">
              <a:buFont typeface="Wingdings" pitchFamily="2" charset="2"/>
              <a:buChar char="ü"/>
            </a:pPr>
            <a:r>
              <a:rPr lang="en-GB" sz="1200" b="1" dirty="0" smtClean="0">
                <a:solidFill>
                  <a:schemeClr val="accent4">
                    <a:lumMod val="75000"/>
                  </a:schemeClr>
                </a:solidFill>
              </a:rPr>
              <a:t>State de </a:t>
            </a:r>
            <a:r>
              <a:rPr lang="en-GB" sz="1200" b="1" dirty="0" err="1" smtClean="0">
                <a:solidFill>
                  <a:schemeClr val="accent4">
                    <a:lumMod val="75000"/>
                  </a:schemeClr>
                </a:solidFill>
              </a:rPr>
              <a:t>plata</a:t>
            </a:r>
            <a:r>
              <a:rPr lang="en-GB" sz="12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GB" sz="1200" b="1" dirty="0" err="1" smtClean="0">
                <a:solidFill>
                  <a:schemeClr val="accent4">
                    <a:lumMod val="75000"/>
                  </a:schemeClr>
                </a:solidFill>
              </a:rPr>
              <a:t>si</a:t>
            </a:r>
            <a:r>
              <a:rPr lang="en-GB" sz="1200" b="1" dirty="0" smtClean="0">
                <a:solidFill>
                  <a:schemeClr val="accent4">
                    <a:lumMod val="75000"/>
                  </a:schemeClr>
                </a:solidFill>
              </a:rPr>
              <a:t> state de </a:t>
            </a:r>
            <a:r>
              <a:rPr lang="en-GB" sz="1200" b="1" dirty="0" err="1" smtClean="0">
                <a:solidFill>
                  <a:schemeClr val="accent4">
                    <a:lumMod val="75000"/>
                  </a:schemeClr>
                </a:solidFill>
              </a:rPr>
              <a:t>functii</a:t>
            </a:r>
            <a:endParaRPr lang="en-GB" sz="12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l">
              <a:buFont typeface="Wingdings" pitchFamily="2" charset="2"/>
              <a:buChar char="ü"/>
            </a:pPr>
            <a:r>
              <a:rPr lang="en-GB" sz="1200" b="1" dirty="0" err="1" smtClean="0">
                <a:solidFill>
                  <a:schemeClr val="accent4">
                    <a:lumMod val="75000"/>
                  </a:schemeClr>
                </a:solidFill>
              </a:rPr>
              <a:t>Situatii</a:t>
            </a:r>
            <a:r>
              <a:rPr lang="en-GB" sz="1200" b="1" dirty="0" smtClean="0">
                <a:solidFill>
                  <a:schemeClr val="accent4">
                    <a:lumMod val="75000"/>
                  </a:schemeClr>
                </a:solidFill>
              </a:rPr>
              <a:t> recapitulative </a:t>
            </a:r>
            <a:r>
              <a:rPr lang="en-GB" sz="1200" b="1" dirty="0" err="1" smtClean="0">
                <a:solidFill>
                  <a:schemeClr val="accent4">
                    <a:lumMod val="75000"/>
                  </a:schemeClr>
                </a:solidFill>
              </a:rPr>
              <a:t>salarii</a:t>
            </a:r>
            <a:endParaRPr lang="en-GB" sz="12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l">
              <a:buFont typeface="Wingdings" pitchFamily="2" charset="2"/>
              <a:buChar char="ü"/>
            </a:pPr>
            <a:r>
              <a:rPr lang="en-GB" sz="1200" b="1" dirty="0" err="1" smtClean="0">
                <a:solidFill>
                  <a:schemeClr val="accent4">
                    <a:lumMod val="75000"/>
                  </a:schemeClr>
                </a:solidFill>
              </a:rPr>
              <a:t>Declaratii</a:t>
            </a:r>
            <a:r>
              <a:rPr lang="en-GB" sz="1200" b="1" dirty="0" smtClean="0">
                <a:solidFill>
                  <a:schemeClr val="accent4">
                    <a:lumMod val="75000"/>
                  </a:schemeClr>
                </a:solidFill>
              </a:rPr>
              <a:t> 112- </a:t>
            </a:r>
            <a:r>
              <a:rPr lang="en-GB" sz="1200" b="1" dirty="0" err="1" smtClean="0">
                <a:solidFill>
                  <a:schemeClr val="accent4">
                    <a:lumMod val="75000"/>
                  </a:schemeClr>
                </a:solidFill>
              </a:rPr>
              <a:t>obligatii</a:t>
            </a:r>
            <a:r>
              <a:rPr lang="en-GB" sz="1200" b="1" dirty="0" smtClean="0">
                <a:solidFill>
                  <a:schemeClr val="accent4">
                    <a:lumMod val="75000"/>
                  </a:schemeClr>
                </a:solidFill>
              </a:rPr>
              <a:t> de </a:t>
            </a:r>
            <a:r>
              <a:rPr lang="en-GB" sz="1200" b="1" dirty="0" err="1" smtClean="0">
                <a:solidFill>
                  <a:schemeClr val="accent4">
                    <a:lumMod val="75000"/>
                  </a:schemeClr>
                </a:solidFill>
              </a:rPr>
              <a:t>plata</a:t>
            </a:r>
            <a:r>
              <a:rPr lang="en-GB" sz="12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GB" sz="1200" b="1" dirty="0" err="1" smtClean="0">
                <a:solidFill>
                  <a:schemeClr val="accent4">
                    <a:lumMod val="75000"/>
                  </a:schemeClr>
                </a:solidFill>
              </a:rPr>
              <a:t>contributii</a:t>
            </a:r>
            <a:r>
              <a:rPr lang="en-GB" sz="12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GB" sz="1200" b="1" dirty="0" err="1" smtClean="0">
                <a:solidFill>
                  <a:schemeClr val="accent4">
                    <a:lumMod val="75000"/>
                  </a:schemeClr>
                </a:solidFill>
              </a:rPr>
              <a:t>sociale</a:t>
            </a:r>
            <a:r>
              <a:rPr lang="en-GB" sz="1200" b="1" dirty="0" smtClean="0">
                <a:solidFill>
                  <a:schemeClr val="accent4">
                    <a:lumMod val="75000"/>
                  </a:schemeClr>
                </a:solidFill>
              </a:rPr>
              <a:t>- </a:t>
            </a:r>
            <a:r>
              <a:rPr lang="en-GB" sz="1200" b="1" dirty="0" err="1" smtClean="0">
                <a:solidFill>
                  <a:schemeClr val="accent4">
                    <a:lumMod val="75000"/>
                  </a:schemeClr>
                </a:solidFill>
              </a:rPr>
              <a:t>impozit</a:t>
            </a:r>
            <a:r>
              <a:rPr lang="en-GB" sz="12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GB" sz="1200" b="1" dirty="0" err="1" smtClean="0">
                <a:solidFill>
                  <a:schemeClr val="accent4">
                    <a:lumMod val="75000"/>
                  </a:schemeClr>
                </a:solidFill>
              </a:rPr>
              <a:t>pe</a:t>
            </a:r>
            <a:r>
              <a:rPr lang="en-GB" sz="12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GB" sz="1200" b="1" dirty="0" err="1" smtClean="0">
                <a:solidFill>
                  <a:schemeClr val="accent4">
                    <a:lumMod val="75000"/>
                  </a:schemeClr>
                </a:solidFill>
              </a:rPr>
              <a:t>venit</a:t>
            </a:r>
            <a:r>
              <a:rPr lang="en-GB" sz="12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GB" sz="1200" b="1" dirty="0" err="1" smtClean="0">
                <a:solidFill>
                  <a:schemeClr val="accent4">
                    <a:lumMod val="75000"/>
                  </a:schemeClr>
                </a:solidFill>
              </a:rPr>
              <a:t>si</a:t>
            </a:r>
            <a:r>
              <a:rPr lang="en-GB" sz="12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GB" sz="1200" b="1" dirty="0" err="1" smtClean="0">
                <a:solidFill>
                  <a:schemeClr val="accent4">
                    <a:lumMod val="75000"/>
                  </a:schemeClr>
                </a:solidFill>
              </a:rPr>
              <a:t>evidenta</a:t>
            </a:r>
            <a:r>
              <a:rPr lang="en-GB" sz="12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GB" sz="1200" b="1" dirty="0" err="1" smtClean="0">
                <a:solidFill>
                  <a:schemeClr val="accent4">
                    <a:lumMod val="75000"/>
                  </a:schemeClr>
                </a:solidFill>
              </a:rPr>
              <a:t>nominala</a:t>
            </a:r>
            <a:r>
              <a:rPr lang="en-GB" sz="1200" b="1" dirty="0" smtClean="0">
                <a:solidFill>
                  <a:schemeClr val="accent4">
                    <a:lumMod val="75000"/>
                  </a:schemeClr>
                </a:solidFill>
              </a:rPr>
              <a:t> a </a:t>
            </a:r>
            <a:r>
              <a:rPr lang="en-GB" sz="1200" b="1" dirty="0" err="1" smtClean="0">
                <a:solidFill>
                  <a:schemeClr val="accent4">
                    <a:lumMod val="75000"/>
                  </a:schemeClr>
                </a:solidFill>
              </a:rPr>
              <a:t>persoanelor</a:t>
            </a:r>
            <a:r>
              <a:rPr lang="en-GB" sz="12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GB" sz="1200" b="1" dirty="0" err="1" smtClean="0">
                <a:solidFill>
                  <a:schemeClr val="accent4">
                    <a:lumMod val="75000"/>
                  </a:schemeClr>
                </a:solidFill>
              </a:rPr>
              <a:t>asigurate</a:t>
            </a:r>
            <a:endParaRPr lang="en-GB" sz="12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l">
              <a:buFont typeface="Wingdings" pitchFamily="2" charset="2"/>
              <a:buChar char="ü"/>
            </a:pPr>
            <a:r>
              <a:rPr lang="en-GB" sz="1200" b="1" dirty="0" err="1" smtClean="0">
                <a:solidFill>
                  <a:schemeClr val="accent4">
                    <a:lumMod val="75000"/>
                  </a:schemeClr>
                </a:solidFill>
              </a:rPr>
              <a:t>Corespondenta</a:t>
            </a:r>
            <a:r>
              <a:rPr lang="en-GB" sz="12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GB" sz="1200" b="1" dirty="0" err="1" smtClean="0">
                <a:solidFill>
                  <a:schemeClr val="accent4">
                    <a:lumMod val="75000"/>
                  </a:schemeClr>
                </a:solidFill>
              </a:rPr>
              <a:t>pe</a:t>
            </a:r>
            <a:r>
              <a:rPr lang="en-GB" sz="12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GB" sz="1200" b="1" dirty="0" err="1" smtClean="0">
                <a:solidFill>
                  <a:schemeClr val="accent4">
                    <a:lumMod val="75000"/>
                  </a:schemeClr>
                </a:solidFill>
              </a:rPr>
              <a:t>linie</a:t>
            </a:r>
            <a:r>
              <a:rPr lang="en-GB" sz="12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GB" sz="1200" b="1" dirty="0" err="1" smtClean="0">
                <a:solidFill>
                  <a:schemeClr val="accent4">
                    <a:lumMod val="75000"/>
                  </a:schemeClr>
                </a:solidFill>
              </a:rPr>
              <a:t>financiar</a:t>
            </a:r>
            <a:r>
              <a:rPr lang="en-GB" sz="12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GB" sz="1200" b="1" dirty="0" err="1" smtClean="0">
                <a:solidFill>
                  <a:schemeClr val="accent4">
                    <a:lumMod val="75000"/>
                  </a:schemeClr>
                </a:solidFill>
              </a:rPr>
              <a:t>contabila</a:t>
            </a:r>
            <a:endParaRPr lang="en-GB" sz="12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l">
              <a:buFont typeface="Wingdings" pitchFamily="2" charset="2"/>
              <a:buChar char="ü"/>
            </a:pPr>
            <a:r>
              <a:rPr lang="en-GB" sz="1200" b="1" dirty="0" smtClean="0">
                <a:solidFill>
                  <a:schemeClr val="accent4">
                    <a:lumMod val="75000"/>
                  </a:schemeClr>
                </a:solidFill>
              </a:rPr>
              <a:t>Diverse </a:t>
            </a:r>
          </a:p>
          <a:p>
            <a:pPr algn="l">
              <a:buFont typeface="Wingdings" pitchFamily="2" charset="2"/>
              <a:buChar char="ü"/>
            </a:pPr>
            <a:r>
              <a:rPr lang="en-GB" sz="1200" b="1" dirty="0" err="1" smtClean="0">
                <a:solidFill>
                  <a:schemeClr val="accent4">
                    <a:lumMod val="75000"/>
                  </a:schemeClr>
                </a:solidFill>
              </a:rPr>
              <a:t>Registrul</a:t>
            </a:r>
            <a:r>
              <a:rPr lang="en-GB" sz="12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GB" sz="1200" b="1" dirty="0" err="1" smtClean="0">
                <a:solidFill>
                  <a:schemeClr val="accent4">
                    <a:lumMod val="75000"/>
                  </a:schemeClr>
                </a:solidFill>
              </a:rPr>
              <a:t>inventar</a:t>
            </a:r>
            <a:endParaRPr lang="en-GB" sz="12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l"/>
            <a:endParaRPr lang="en-GB" sz="37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l"/>
            <a:endParaRPr lang="ro-RO" sz="37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l"/>
            <a:endParaRPr lang="en-GB" dirty="0" smtClean="0"/>
          </a:p>
          <a:p>
            <a:endParaRPr lang="en-GB" sz="2000" dirty="0" smtClean="0">
              <a:solidFill>
                <a:schemeClr val="tx1"/>
              </a:solidFill>
            </a:endParaRPr>
          </a:p>
          <a:p>
            <a:endParaRPr lang="en-GB" sz="2000" dirty="0" smtClean="0">
              <a:solidFill>
                <a:schemeClr val="tx1"/>
              </a:solidFill>
            </a:endParaRPr>
          </a:p>
          <a:p>
            <a:r>
              <a:rPr lang="en-GB" sz="2000" dirty="0" err="1" smtClean="0">
                <a:solidFill>
                  <a:schemeClr val="tx1"/>
                </a:solidFill>
              </a:rPr>
              <a:t>Responsabil</a:t>
            </a:r>
            <a:r>
              <a:rPr lang="ro-RO" sz="2000" dirty="0" smtClean="0">
                <a:solidFill>
                  <a:schemeClr val="tx1"/>
                </a:solidFill>
              </a:rPr>
              <a:t> cu aceste activitati este </a:t>
            </a:r>
            <a:r>
              <a:rPr lang="en-GB" sz="2000" dirty="0" smtClean="0">
                <a:solidFill>
                  <a:schemeClr val="tx1"/>
                </a:solidFill>
              </a:rPr>
              <a:t> </a:t>
            </a:r>
            <a:r>
              <a:rPr lang="en-GB" sz="2000" dirty="0" err="1" smtClean="0">
                <a:solidFill>
                  <a:schemeClr val="tx1"/>
                </a:solidFill>
              </a:rPr>
              <a:t>ec</a:t>
            </a:r>
            <a:r>
              <a:rPr lang="en-GB" sz="2000" dirty="0" smtClean="0">
                <a:solidFill>
                  <a:schemeClr val="tx1"/>
                </a:solidFill>
              </a:rPr>
              <a:t>. </a:t>
            </a:r>
            <a:r>
              <a:rPr lang="en-GB" sz="2000" dirty="0" err="1" smtClean="0">
                <a:solidFill>
                  <a:schemeClr val="tx1"/>
                </a:solidFill>
              </a:rPr>
              <a:t>Florian</a:t>
            </a:r>
            <a:r>
              <a:rPr lang="en-GB" sz="2000" dirty="0" smtClean="0">
                <a:solidFill>
                  <a:schemeClr val="tx1"/>
                </a:solidFill>
              </a:rPr>
              <a:t> Man  </a:t>
            </a:r>
            <a:r>
              <a:rPr lang="en-GB" sz="2000" dirty="0" err="1" smtClean="0">
                <a:solidFill>
                  <a:schemeClr val="tx1"/>
                </a:solidFill>
              </a:rPr>
              <a:t>Mirela</a:t>
            </a:r>
            <a:endParaRPr lang="ro-RO" sz="2000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endParaRPr lang="ro-RO" dirty="0"/>
          </a:p>
        </p:txBody>
      </p:sp>
      <p:sp>
        <p:nvSpPr>
          <p:cNvPr id="4" name="Rectangle 3"/>
          <p:cNvSpPr/>
          <p:nvPr/>
        </p:nvSpPr>
        <p:spPr>
          <a:xfrm>
            <a:off x="642910" y="3571876"/>
            <a:ext cx="7786742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err="1" smtClean="0"/>
              <a:t>Dupa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efectuarea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inventarierii</a:t>
            </a:r>
            <a:r>
              <a:rPr lang="en-GB" sz="1600" b="1" dirty="0" smtClean="0"/>
              <a:t> la 31.12.2015, </a:t>
            </a:r>
            <a:r>
              <a:rPr lang="en-GB" sz="1600" b="1" dirty="0" err="1" smtClean="0"/>
              <a:t>pe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baza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listelor</a:t>
            </a:r>
            <a:r>
              <a:rPr lang="en-GB" sz="1600" b="1" dirty="0" smtClean="0"/>
              <a:t> de </a:t>
            </a:r>
            <a:r>
              <a:rPr lang="en-GB" sz="1600" b="1" dirty="0" err="1" smtClean="0"/>
              <a:t>inventar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intocmite</a:t>
            </a:r>
            <a:r>
              <a:rPr lang="en-GB" sz="1600" b="1" dirty="0" smtClean="0"/>
              <a:t> au </a:t>
            </a:r>
            <a:r>
              <a:rPr lang="en-GB" sz="1600" b="1" dirty="0" err="1" smtClean="0"/>
              <a:t>fost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introduse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articol</a:t>
            </a:r>
            <a:r>
              <a:rPr lang="en-GB" sz="1600" b="1" dirty="0" smtClean="0"/>
              <a:t> cu </a:t>
            </a:r>
            <a:r>
              <a:rPr lang="en-GB" sz="1600" b="1" dirty="0" err="1" smtClean="0"/>
              <a:t>articol</a:t>
            </a:r>
            <a:r>
              <a:rPr lang="en-GB" sz="1600" b="1" dirty="0" smtClean="0"/>
              <a:t>  </a:t>
            </a:r>
            <a:r>
              <a:rPr lang="en-GB" sz="1600" b="1" dirty="0" err="1" smtClean="0"/>
              <a:t>toate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bunurile</a:t>
            </a:r>
            <a:r>
              <a:rPr lang="en-GB" sz="1600" b="1" dirty="0" smtClean="0"/>
              <a:t> (</a:t>
            </a:r>
            <a:r>
              <a:rPr lang="en-GB" sz="1600" b="1" dirty="0" err="1" smtClean="0"/>
              <a:t>obiecte</a:t>
            </a:r>
            <a:r>
              <a:rPr lang="en-GB" sz="1600" b="1" dirty="0" smtClean="0"/>
              <a:t> de </a:t>
            </a:r>
            <a:r>
              <a:rPr lang="en-GB" sz="1600" b="1" dirty="0" err="1" smtClean="0"/>
              <a:t>inventar</a:t>
            </a:r>
            <a:r>
              <a:rPr lang="en-GB" sz="1600" b="1" dirty="0" smtClean="0"/>
              <a:t>, </a:t>
            </a:r>
            <a:r>
              <a:rPr lang="en-GB" sz="1600" b="1" dirty="0" err="1" smtClean="0"/>
              <a:t>mijloace</a:t>
            </a:r>
            <a:r>
              <a:rPr lang="en-GB" sz="1600" b="1" dirty="0" smtClean="0"/>
              <a:t> fixe, </a:t>
            </a:r>
            <a:r>
              <a:rPr lang="en-GB" sz="1600" b="1" dirty="0" err="1" smtClean="0"/>
              <a:t>imobilizari</a:t>
            </a:r>
            <a:r>
              <a:rPr lang="en-GB" sz="1600" b="1" dirty="0" smtClean="0"/>
              <a:t> in curs </a:t>
            </a:r>
            <a:r>
              <a:rPr lang="en-GB" sz="1600" b="1" dirty="0" err="1" smtClean="0"/>
              <a:t>si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imobilizari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necor</a:t>
            </a:r>
            <a:r>
              <a:rPr lang="ro-RO" sz="1600" b="1" dirty="0" smtClean="0"/>
              <a:t>p</a:t>
            </a:r>
            <a:r>
              <a:rPr lang="en-GB" sz="1600" b="1" dirty="0" err="1" smtClean="0"/>
              <a:t>orale</a:t>
            </a:r>
            <a:r>
              <a:rPr lang="en-GB" sz="1600" b="1" dirty="0" smtClean="0"/>
              <a:t>)  </a:t>
            </a:r>
            <a:r>
              <a:rPr lang="en-GB" sz="1600" b="1" dirty="0" err="1" smtClean="0"/>
              <a:t>prin</a:t>
            </a:r>
            <a:r>
              <a:rPr lang="en-GB" sz="1600" b="1" dirty="0" smtClean="0"/>
              <a:t> nota </a:t>
            </a:r>
            <a:r>
              <a:rPr lang="en-GB" sz="1600" b="1" dirty="0" err="1" smtClean="0"/>
              <a:t>contabila</a:t>
            </a:r>
            <a:r>
              <a:rPr lang="en-GB" sz="1600" b="1" dirty="0" smtClean="0"/>
              <a:t> in  </a:t>
            </a:r>
            <a:r>
              <a:rPr lang="en-GB" sz="1600" b="1" dirty="0" err="1" smtClean="0"/>
              <a:t>evidenta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electronica</a:t>
            </a:r>
            <a:r>
              <a:rPr lang="en-GB" sz="1600" b="1" dirty="0" smtClean="0"/>
              <a:t> </a:t>
            </a:r>
            <a:endParaRPr lang="ro-RO" sz="1600" b="1" dirty="0"/>
          </a:p>
        </p:txBody>
      </p:sp>
      <p:sp>
        <p:nvSpPr>
          <p:cNvPr id="5" name="Rectangle 4"/>
          <p:cNvSpPr/>
          <p:nvPr/>
        </p:nvSpPr>
        <p:spPr>
          <a:xfrm>
            <a:off x="642910" y="4572008"/>
            <a:ext cx="7929618" cy="92869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err="1" smtClean="0">
                <a:solidFill>
                  <a:schemeClr val="tx1"/>
                </a:solidFill>
              </a:rPr>
              <a:t>Azi</a:t>
            </a:r>
            <a:r>
              <a:rPr lang="en-GB" sz="1600" b="1" dirty="0" smtClean="0">
                <a:solidFill>
                  <a:schemeClr val="tx1"/>
                </a:solidFill>
              </a:rPr>
              <a:t> 12.04.2016 se pot </a:t>
            </a:r>
            <a:r>
              <a:rPr lang="en-GB" sz="1600" b="1" dirty="0" err="1" smtClean="0">
                <a:solidFill>
                  <a:schemeClr val="tx1"/>
                </a:solidFill>
              </a:rPr>
              <a:t>edita</a:t>
            </a:r>
            <a:r>
              <a:rPr lang="en-GB" sz="1600" b="1" dirty="0" smtClean="0">
                <a:solidFill>
                  <a:schemeClr val="tx1"/>
                </a:solidFill>
              </a:rPr>
              <a:t> </a:t>
            </a:r>
            <a:r>
              <a:rPr lang="en-GB" sz="1600" b="1" dirty="0" err="1" smtClean="0">
                <a:solidFill>
                  <a:schemeClr val="tx1"/>
                </a:solidFill>
              </a:rPr>
              <a:t>listele</a:t>
            </a:r>
            <a:r>
              <a:rPr lang="en-GB" sz="1600" b="1" dirty="0" smtClean="0">
                <a:solidFill>
                  <a:schemeClr val="tx1"/>
                </a:solidFill>
              </a:rPr>
              <a:t> de </a:t>
            </a:r>
            <a:r>
              <a:rPr lang="en-GB" sz="1600" b="1" dirty="0" err="1" smtClean="0">
                <a:solidFill>
                  <a:schemeClr val="tx1"/>
                </a:solidFill>
              </a:rPr>
              <a:t>inventar</a:t>
            </a:r>
            <a:r>
              <a:rPr lang="en-GB" sz="1600" b="1" dirty="0" smtClean="0">
                <a:solidFill>
                  <a:schemeClr val="tx1"/>
                </a:solidFill>
              </a:rPr>
              <a:t> cu </a:t>
            </a:r>
            <a:r>
              <a:rPr lang="en-GB" sz="1600" b="1" dirty="0" err="1" smtClean="0">
                <a:solidFill>
                  <a:schemeClr val="tx1"/>
                </a:solidFill>
              </a:rPr>
              <a:t>toate</a:t>
            </a:r>
            <a:r>
              <a:rPr lang="en-GB" sz="1600" b="1" dirty="0" smtClean="0">
                <a:solidFill>
                  <a:schemeClr val="tx1"/>
                </a:solidFill>
              </a:rPr>
              <a:t> </a:t>
            </a:r>
            <a:r>
              <a:rPr lang="en-GB" sz="1600" b="1" dirty="0" err="1" smtClean="0">
                <a:solidFill>
                  <a:schemeClr val="tx1"/>
                </a:solidFill>
              </a:rPr>
              <a:t>achizitiile</a:t>
            </a:r>
            <a:r>
              <a:rPr lang="en-GB" sz="1600" b="1" dirty="0" smtClean="0">
                <a:solidFill>
                  <a:schemeClr val="tx1"/>
                </a:solidFill>
              </a:rPr>
              <a:t> la </a:t>
            </a:r>
            <a:r>
              <a:rPr lang="en-GB" sz="1600" b="1" dirty="0" err="1" smtClean="0">
                <a:solidFill>
                  <a:schemeClr val="tx1"/>
                </a:solidFill>
              </a:rPr>
              <a:t>zi</a:t>
            </a:r>
            <a:r>
              <a:rPr lang="en-GB" sz="1600" b="1" dirty="0" smtClean="0">
                <a:solidFill>
                  <a:schemeClr val="tx1"/>
                </a:solidFill>
              </a:rPr>
              <a:t>  </a:t>
            </a:r>
            <a:r>
              <a:rPr lang="en-GB" sz="1600" b="1" dirty="0" err="1" smtClean="0">
                <a:solidFill>
                  <a:schemeClr val="tx1"/>
                </a:solidFill>
              </a:rPr>
              <a:t>si</a:t>
            </a:r>
            <a:r>
              <a:rPr lang="en-GB" sz="1600" b="1" dirty="0" smtClean="0">
                <a:solidFill>
                  <a:schemeClr val="tx1"/>
                </a:solidFill>
              </a:rPr>
              <a:t> se </a:t>
            </a:r>
            <a:r>
              <a:rPr lang="en-GB" sz="1600" b="1" dirty="0" err="1" smtClean="0">
                <a:solidFill>
                  <a:schemeClr val="tx1"/>
                </a:solidFill>
              </a:rPr>
              <a:t>poate</a:t>
            </a:r>
            <a:r>
              <a:rPr lang="en-GB" sz="1600" b="1" dirty="0" smtClean="0">
                <a:solidFill>
                  <a:schemeClr val="tx1"/>
                </a:solidFill>
              </a:rPr>
              <a:t> </a:t>
            </a:r>
            <a:r>
              <a:rPr lang="en-GB" sz="1600" b="1" dirty="0" err="1" smtClean="0">
                <a:solidFill>
                  <a:schemeClr val="tx1"/>
                </a:solidFill>
              </a:rPr>
              <a:t>dispune</a:t>
            </a:r>
            <a:r>
              <a:rPr lang="en-GB" sz="1600" b="1" dirty="0" smtClean="0">
                <a:solidFill>
                  <a:schemeClr val="tx1"/>
                </a:solidFill>
              </a:rPr>
              <a:t> </a:t>
            </a:r>
            <a:r>
              <a:rPr lang="en-GB" sz="1600" b="1" dirty="0" err="1" smtClean="0">
                <a:solidFill>
                  <a:schemeClr val="tx1"/>
                </a:solidFill>
              </a:rPr>
              <a:t>oricand</a:t>
            </a:r>
            <a:r>
              <a:rPr lang="en-GB" sz="1600" b="1" dirty="0" smtClean="0">
                <a:solidFill>
                  <a:schemeClr val="tx1"/>
                </a:solidFill>
              </a:rPr>
              <a:t> </a:t>
            </a:r>
            <a:r>
              <a:rPr lang="en-GB" sz="1600" b="1" dirty="0" err="1" smtClean="0">
                <a:solidFill>
                  <a:schemeClr val="tx1"/>
                </a:solidFill>
              </a:rPr>
              <a:t>predarea</a:t>
            </a:r>
            <a:r>
              <a:rPr lang="en-GB" sz="1600" b="1" dirty="0" smtClean="0">
                <a:solidFill>
                  <a:schemeClr val="tx1"/>
                </a:solidFill>
              </a:rPr>
              <a:t>- </a:t>
            </a:r>
            <a:r>
              <a:rPr lang="en-GB" sz="1600" b="1" dirty="0" err="1" smtClean="0">
                <a:solidFill>
                  <a:schemeClr val="tx1"/>
                </a:solidFill>
              </a:rPr>
              <a:t>primirea</a:t>
            </a:r>
            <a:r>
              <a:rPr lang="en-GB" sz="1600" b="1" dirty="0" smtClean="0">
                <a:solidFill>
                  <a:schemeClr val="tx1"/>
                </a:solidFill>
              </a:rPr>
              <a:t> </a:t>
            </a:r>
            <a:r>
              <a:rPr lang="en-GB" sz="1600" b="1" dirty="0" err="1" smtClean="0">
                <a:solidFill>
                  <a:schemeClr val="tx1"/>
                </a:solidFill>
              </a:rPr>
              <a:t>gestiunilor</a:t>
            </a:r>
            <a:r>
              <a:rPr lang="en-GB" sz="1600" b="1" dirty="0" smtClean="0">
                <a:solidFill>
                  <a:schemeClr val="tx1"/>
                </a:solidFill>
              </a:rPr>
              <a:t>  </a:t>
            </a:r>
            <a:r>
              <a:rPr lang="en-GB" sz="1600" b="1" dirty="0" err="1" smtClean="0">
                <a:solidFill>
                  <a:schemeClr val="tx1"/>
                </a:solidFill>
              </a:rPr>
              <a:t>pe</a:t>
            </a:r>
            <a:r>
              <a:rPr lang="en-GB" sz="1600" b="1" dirty="0" smtClean="0">
                <a:solidFill>
                  <a:schemeClr val="tx1"/>
                </a:solidFill>
              </a:rPr>
              <a:t> </a:t>
            </a:r>
            <a:r>
              <a:rPr lang="en-GB" sz="1600" b="1" dirty="0" err="1" smtClean="0">
                <a:solidFill>
                  <a:schemeClr val="tx1"/>
                </a:solidFill>
              </a:rPr>
              <a:t>locuri</a:t>
            </a:r>
            <a:r>
              <a:rPr lang="en-GB" sz="1600" b="1" dirty="0" smtClean="0">
                <a:solidFill>
                  <a:schemeClr val="tx1"/>
                </a:solidFill>
              </a:rPr>
              <a:t> de </a:t>
            </a:r>
            <a:r>
              <a:rPr lang="ro-RO" sz="1600" b="1" dirty="0" smtClean="0">
                <a:solidFill>
                  <a:schemeClr val="tx1"/>
                </a:solidFill>
              </a:rPr>
              <a:t>pastrare</a:t>
            </a:r>
            <a:r>
              <a:rPr lang="en-GB" sz="1600" b="1" dirty="0" smtClean="0">
                <a:solidFill>
                  <a:schemeClr val="tx1"/>
                </a:solidFill>
              </a:rPr>
              <a:t> , conform </a:t>
            </a:r>
            <a:r>
              <a:rPr lang="en-GB" sz="1600" b="1" dirty="0" err="1" smtClean="0">
                <a:solidFill>
                  <a:schemeClr val="tx1"/>
                </a:solidFill>
              </a:rPr>
              <a:t>legii</a:t>
            </a:r>
            <a:r>
              <a:rPr lang="en-GB" sz="1600" b="1" dirty="0" smtClean="0">
                <a:solidFill>
                  <a:schemeClr val="tx1"/>
                </a:solidFill>
              </a:rPr>
              <a:t> 22/1969</a:t>
            </a:r>
            <a:r>
              <a:rPr lang="ro-RO" sz="1600" b="1" dirty="0" smtClean="0">
                <a:solidFill>
                  <a:schemeClr val="tx1"/>
                </a:solidFill>
              </a:rPr>
              <a:t> </a:t>
            </a:r>
            <a:r>
              <a:rPr lang="en-GB" sz="1600" b="1" dirty="0" smtClean="0">
                <a:solidFill>
                  <a:schemeClr val="tx1"/>
                </a:solidFill>
              </a:rPr>
              <a:t> </a:t>
            </a:r>
            <a:r>
              <a:rPr lang="en-GB" sz="1600" b="1" dirty="0" err="1" smtClean="0">
                <a:solidFill>
                  <a:schemeClr val="tx1"/>
                </a:solidFill>
              </a:rPr>
              <a:t>si</a:t>
            </a:r>
            <a:r>
              <a:rPr lang="en-GB" sz="1600" b="1" dirty="0" smtClean="0">
                <a:solidFill>
                  <a:schemeClr val="tx1"/>
                </a:solidFill>
              </a:rPr>
              <a:t> HCM 2230  </a:t>
            </a:r>
            <a:r>
              <a:rPr lang="en-GB" sz="1600" b="1" dirty="0" err="1" smtClean="0">
                <a:solidFill>
                  <a:schemeClr val="tx1"/>
                </a:solidFill>
              </a:rPr>
              <a:t>modificate</a:t>
            </a:r>
            <a:r>
              <a:rPr lang="en-GB" sz="1600" b="1" dirty="0" smtClean="0">
                <a:solidFill>
                  <a:schemeClr val="tx1"/>
                </a:solidFill>
              </a:rPr>
              <a:t> cu </a:t>
            </a:r>
            <a:r>
              <a:rPr lang="en-GB" sz="1600" b="1" dirty="0" err="1" smtClean="0">
                <a:solidFill>
                  <a:schemeClr val="tx1"/>
                </a:solidFill>
              </a:rPr>
              <a:t>actele</a:t>
            </a:r>
            <a:r>
              <a:rPr lang="en-GB" sz="1600" b="1" dirty="0" smtClean="0">
                <a:solidFill>
                  <a:schemeClr val="tx1"/>
                </a:solidFill>
              </a:rPr>
              <a:t> normative </a:t>
            </a:r>
            <a:r>
              <a:rPr lang="en-GB" sz="1600" b="1" dirty="0" err="1" smtClean="0">
                <a:solidFill>
                  <a:schemeClr val="tx1"/>
                </a:solidFill>
              </a:rPr>
              <a:t>emise</a:t>
            </a:r>
            <a:r>
              <a:rPr lang="en-GB" sz="1600" b="1" dirty="0" smtClean="0">
                <a:solidFill>
                  <a:schemeClr val="tx1"/>
                </a:solidFill>
              </a:rPr>
              <a:t>  ulterior </a:t>
            </a:r>
            <a:endParaRPr lang="ro-RO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596" y="285729"/>
            <a:ext cx="8215370" cy="85725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sz="2400" b="1" dirty="0" smtClean="0">
                <a:solidFill>
                  <a:srgbClr val="7030A0"/>
                </a:solidFill>
              </a:rPr>
              <a:t>ORGANIZAREA  CONTABILITATII </a:t>
            </a:r>
            <a:br>
              <a:rPr lang="en-GB" sz="2400" b="1" dirty="0" smtClean="0">
                <a:solidFill>
                  <a:srgbClr val="7030A0"/>
                </a:solidFill>
              </a:rPr>
            </a:br>
            <a:r>
              <a:rPr lang="en-GB" sz="2400" b="1" dirty="0" smtClean="0">
                <a:solidFill>
                  <a:srgbClr val="7030A0"/>
                </a:solidFill>
              </a:rPr>
              <a:t>PRIVIND EXECUTIA  BUGETARA A COMUNEI SACALASENI </a:t>
            </a:r>
            <a:endParaRPr lang="ro-RO" sz="2400" b="1" dirty="0">
              <a:solidFill>
                <a:srgbClr val="7030A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215370" cy="492922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en-GB" sz="2400" dirty="0" smtClean="0">
              <a:solidFill>
                <a:srgbClr val="00B050"/>
              </a:solidFill>
            </a:endParaRPr>
          </a:p>
          <a:p>
            <a:r>
              <a:rPr lang="en-GB" sz="2400" dirty="0" smtClean="0">
                <a:solidFill>
                  <a:srgbClr val="00B050"/>
                </a:solidFill>
              </a:rPr>
              <a:t>DOSARE CONSTITUITE</a:t>
            </a:r>
          </a:p>
          <a:p>
            <a:endParaRPr lang="en-GB" sz="1400" dirty="0" smtClean="0">
              <a:solidFill>
                <a:srgbClr val="00B050"/>
              </a:solidFill>
            </a:endParaRPr>
          </a:p>
          <a:p>
            <a:pPr algn="l">
              <a:buFont typeface="Wingdings" pitchFamily="2" charset="2"/>
              <a:buChar char="ü"/>
            </a:pPr>
            <a:r>
              <a:rPr lang="en-GB" sz="2000" b="1" dirty="0" smtClean="0">
                <a:solidFill>
                  <a:schemeClr val="accent4">
                    <a:lumMod val="75000"/>
                  </a:schemeClr>
                </a:solidFill>
              </a:rPr>
              <a:t> DOSARUL CU  ANGAJAMENTE  LEGALE ACTIVE</a:t>
            </a:r>
          </a:p>
          <a:p>
            <a:pPr algn="l">
              <a:buFont typeface="Wingdings" pitchFamily="2" charset="2"/>
              <a:buChar char="ü"/>
            </a:pPr>
            <a:r>
              <a:rPr lang="en-GB" sz="2000" b="1" dirty="0" smtClean="0">
                <a:solidFill>
                  <a:schemeClr val="accent4">
                    <a:lumMod val="75000"/>
                  </a:schemeClr>
                </a:solidFill>
              </a:rPr>
              <a:t>DESCHIDERI DE CREDITE 2016</a:t>
            </a:r>
          </a:p>
          <a:p>
            <a:pPr algn="l">
              <a:buFont typeface="Wingdings" pitchFamily="2" charset="2"/>
              <a:buChar char="ü"/>
            </a:pPr>
            <a:r>
              <a:rPr lang="en-GB" sz="2000" b="1" dirty="0" smtClean="0">
                <a:solidFill>
                  <a:schemeClr val="accent4">
                    <a:lumMod val="75000"/>
                  </a:schemeClr>
                </a:solidFill>
              </a:rPr>
              <a:t>BUGETUL LOCAL 2016</a:t>
            </a:r>
          </a:p>
          <a:p>
            <a:pPr algn="l">
              <a:buFont typeface="Wingdings" pitchFamily="2" charset="2"/>
              <a:buChar char="ü"/>
            </a:pPr>
            <a:r>
              <a:rPr lang="en-GB" sz="2000" b="1" dirty="0" smtClean="0">
                <a:solidFill>
                  <a:schemeClr val="accent4">
                    <a:lumMod val="75000"/>
                  </a:schemeClr>
                </a:solidFill>
              </a:rPr>
              <a:t>CONTUL DE EXECUTIE</a:t>
            </a:r>
          </a:p>
          <a:p>
            <a:pPr algn="l">
              <a:buFont typeface="Wingdings" pitchFamily="2" charset="2"/>
              <a:buChar char="ü"/>
            </a:pPr>
            <a:r>
              <a:rPr lang="en-GB" sz="2000" b="1" dirty="0" smtClean="0">
                <a:solidFill>
                  <a:schemeClr val="accent4">
                    <a:lumMod val="75000"/>
                  </a:schemeClr>
                </a:solidFill>
              </a:rPr>
              <a:t>RAPORTARI STATISTICE</a:t>
            </a:r>
          </a:p>
          <a:p>
            <a:pPr algn="l">
              <a:buFont typeface="Wingdings" pitchFamily="2" charset="2"/>
              <a:buChar char="ü"/>
            </a:pPr>
            <a:r>
              <a:rPr lang="en-GB" sz="2000" b="1" dirty="0" smtClean="0">
                <a:solidFill>
                  <a:schemeClr val="accent4">
                    <a:lumMod val="75000"/>
                  </a:schemeClr>
                </a:solidFill>
              </a:rPr>
              <a:t>AUDITUL CURTII  DE CONTURI MARAMURES</a:t>
            </a:r>
          </a:p>
          <a:p>
            <a:pPr algn="l">
              <a:buFont typeface="Wingdings" pitchFamily="2" charset="2"/>
              <a:buChar char="ü"/>
            </a:pPr>
            <a:r>
              <a:rPr lang="en-GB" sz="2000" b="1" dirty="0" smtClean="0">
                <a:solidFill>
                  <a:schemeClr val="accent4">
                    <a:lumMod val="75000"/>
                  </a:schemeClr>
                </a:solidFill>
              </a:rPr>
              <a:t>CORESPONDENTA PRIVIND EXECUTIA BUGETARA</a:t>
            </a:r>
          </a:p>
          <a:p>
            <a:pPr algn="l">
              <a:buFont typeface="Wingdings" pitchFamily="2" charset="2"/>
              <a:buChar char="ü"/>
            </a:pPr>
            <a:r>
              <a:rPr lang="en-GB" sz="2000" b="1" dirty="0" smtClean="0">
                <a:solidFill>
                  <a:schemeClr val="accent4">
                    <a:lumMod val="75000"/>
                  </a:schemeClr>
                </a:solidFill>
              </a:rPr>
              <a:t>DIVERSE </a:t>
            </a:r>
          </a:p>
          <a:p>
            <a:pPr algn="l"/>
            <a:r>
              <a:rPr lang="en-GB" sz="2000" b="1" dirty="0" smtClean="0">
                <a:solidFill>
                  <a:schemeClr val="accent4">
                    <a:lumMod val="75000"/>
                  </a:schemeClr>
                </a:solidFill>
              </a:rPr>
              <a:t>    	</a:t>
            </a:r>
            <a:r>
              <a:rPr lang="en-GB" sz="2000" b="1" dirty="0" err="1" smtClean="0">
                <a:solidFill>
                  <a:schemeClr val="accent4">
                    <a:lumMod val="75000"/>
                  </a:schemeClr>
                </a:solidFill>
              </a:rPr>
              <a:t>responsabil</a:t>
            </a:r>
            <a:r>
              <a:rPr lang="en-GB" sz="20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o-RO" sz="2000" b="1" dirty="0" smtClean="0">
                <a:solidFill>
                  <a:schemeClr val="accent4">
                    <a:lumMod val="75000"/>
                  </a:schemeClr>
                </a:solidFill>
              </a:rPr>
              <a:t> cu aceste activitati este </a:t>
            </a:r>
            <a:r>
              <a:rPr lang="en-GB" sz="2000" b="1" dirty="0" smtClean="0">
                <a:solidFill>
                  <a:schemeClr val="accent4">
                    <a:lumMod val="75000"/>
                  </a:schemeClr>
                </a:solidFill>
              </a:rPr>
              <a:t> jurist </a:t>
            </a:r>
            <a:r>
              <a:rPr lang="ro-RO" sz="20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GB" sz="2000" b="1" dirty="0" smtClean="0">
                <a:solidFill>
                  <a:schemeClr val="accent4">
                    <a:lumMod val="75000"/>
                  </a:schemeClr>
                </a:solidFill>
              </a:rPr>
              <a:t>SCHVARCZ DIANA </a:t>
            </a:r>
          </a:p>
          <a:p>
            <a:pPr algn="l">
              <a:buFont typeface="Wingdings" pitchFamily="2" charset="2"/>
              <a:buChar char="ü"/>
            </a:pPr>
            <a:endParaRPr lang="en-GB" sz="20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l"/>
            <a:endParaRPr lang="en-GB" sz="37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l"/>
            <a:endParaRPr lang="en-GB" sz="37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l"/>
            <a:endParaRPr lang="en-GB" sz="37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l"/>
            <a:endParaRPr lang="ro-RO" sz="37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l"/>
            <a:endParaRPr lang="en-GB" dirty="0" smtClean="0"/>
          </a:p>
          <a:p>
            <a:endParaRPr lang="ro-RO" dirty="0" smtClean="0"/>
          </a:p>
          <a:p>
            <a:pPr>
              <a:buFontTx/>
              <a:buChar char="-"/>
            </a:pPr>
            <a:endParaRPr lang="ro-R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472" y="285729"/>
            <a:ext cx="7772400" cy="1143008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GB" sz="2000" b="1" dirty="0" smtClean="0">
                <a:solidFill>
                  <a:schemeClr val="accent3">
                    <a:lumMod val="50000"/>
                  </a:schemeClr>
                </a:solidFill>
              </a:rPr>
              <a:t>DOSARELE   (BIBLIORAFTURILE)  CREATE LA NIVELUL COMUNEI  SACALASENI </a:t>
            </a:r>
            <a:endParaRPr lang="ro-RO" sz="2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472" y="1428736"/>
            <a:ext cx="7786742" cy="4929222"/>
          </a:xfrm>
        </p:spPr>
        <p:txBody>
          <a:bodyPr/>
          <a:lstStyle/>
          <a:p>
            <a:endParaRPr lang="ro-RO" sz="2400" dirty="0" smtClean="0"/>
          </a:p>
          <a:p>
            <a:pPr algn="l"/>
            <a:endParaRPr lang="ro-RO" sz="2400" dirty="0" smtClean="0"/>
          </a:p>
          <a:p>
            <a:pPr>
              <a:buFontTx/>
              <a:buChar char="-"/>
            </a:pPr>
            <a:endParaRPr lang="ro-RO" sz="2400" dirty="0"/>
          </a:p>
        </p:txBody>
      </p:sp>
      <p:pic>
        <p:nvPicPr>
          <p:cNvPr id="5" name="Picture 4" descr="IMG_4868.JPG"/>
          <p:cNvPicPr>
            <a:picLocks noChangeAspect="1"/>
          </p:cNvPicPr>
          <p:nvPr/>
        </p:nvPicPr>
        <p:blipFill>
          <a:blip r:embed="rId2" cstate="print"/>
          <a:srcRect t="25455" b="18182"/>
          <a:stretch>
            <a:fillRect/>
          </a:stretch>
        </p:blipFill>
        <p:spPr>
          <a:xfrm rot="5400000">
            <a:off x="-475585" y="2618670"/>
            <a:ext cx="5094509" cy="285752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857620" y="1571612"/>
            <a:ext cx="4500594" cy="492922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DOSARELE CU ETICHETE ROSII SUNT DOSARELE  RESPONSABILULUI CU EXECUTIA BUGETARA</a:t>
            </a:r>
          </a:p>
          <a:p>
            <a:pPr algn="ctr"/>
            <a:endParaRPr lang="en-GB" dirty="0" smtClean="0"/>
          </a:p>
          <a:p>
            <a:pPr algn="ctr"/>
            <a:r>
              <a:rPr lang="en-GB" dirty="0" smtClean="0">
                <a:solidFill>
                  <a:schemeClr val="accent6">
                    <a:lumMod val="50000"/>
                  </a:schemeClr>
                </a:solidFill>
              </a:rPr>
              <a:t>DOSARELE  CU ETICHETA GALBENA SUNT DOSARELE CONTABILULUI RESPONSABIL CU CONTABILITATEA  GENERALA SI DE GESTIUNE</a:t>
            </a:r>
          </a:p>
          <a:p>
            <a:pPr algn="ctr"/>
            <a:endParaRPr lang="en-GB" dirty="0" smtClean="0"/>
          </a:p>
          <a:p>
            <a:pPr algn="ctr"/>
            <a:r>
              <a:rPr lang="en-GB" dirty="0" smtClean="0"/>
              <a:t> </a:t>
            </a:r>
            <a:r>
              <a:rPr lang="en-GB" dirty="0" smtClean="0">
                <a:solidFill>
                  <a:schemeClr val="accent1">
                    <a:lumMod val="75000"/>
                  </a:schemeClr>
                </a:solidFill>
              </a:rPr>
              <a:t>DOSARELE CU ETICHETA  ALBASTRA SUNT DOSARE  CU DOCUMENTE D E CASA  </a:t>
            </a:r>
            <a:endParaRPr lang="ro-RO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GB" sz="2000" b="1" dirty="0" smtClean="0">
                <a:solidFill>
                  <a:srgbClr val="7030A0"/>
                </a:solidFill>
              </a:rPr>
              <a:t>CONSTITUIREA  DOSARELOR  DE CHELTUIELI  PENTRU UN </a:t>
            </a:r>
            <a:br>
              <a:rPr lang="en-GB" sz="2000" b="1" dirty="0" smtClean="0">
                <a:solidFill>
                  <a:srgbClr val="7030A0"/>
                </a:solidFill>
              </a:rPr>
            </a:br>
            <a:r>
              <a:rPr lang="en-GB" sz="2000" b="1" dirty="0" smtClean="0">
                <a:solidFill>
                  <a:srgbClr val="7030A0"/>
                </a:solidFill>
              </a:rPr>
              <a:t> ARTICOL  BUGETAR ( art. 51.02) - PLATI PRIN TREZORERIE </a:t>
            </a:r>
            <a:br>
              <a:rPr lang="en-GB" sz="2000" b="1" dirty="0" smtClean="0">
                <a:solidFill>
                  <a:srgbClr val="7030A0"/>
                </a:solidFill>
              </a:rPr>
            </a:br>
            <a:r>
              <a:rPr lang="en-GB" sz="1800" b="1" dirty="0" smtClean="0">
                <a:solidFill>
                  <a:srgbClr val="FF0000"/>
                </a:solidFill>
              </a:rPr>
              <a:t>DOCUMENTE JUSTIFICATIVE </a:t>
            </a:r>
            <a:r>
              <a:rPr lang="ro-RO" sz="1800" b="1" dirty="0" smtClean="0">
                <a:solidFill>
                  <a:srgbClr val="FF0000"/>
                </a:solidFill>
              </a:rPr>
              <a:t>CARE TREBUIE SA </a:t>
            </a:r>
            <a:r>
              <a:rPr lang="en-GB" sz="1800" b="1" dirty="0" smtClean="0">
                <a:solidFill>
                  <a:srgbClr val="FF0000"/>
                </a:solidFill>
              </a:rPr>
              <a:t> EXISTE</a:t>
            </a:r>
            <a:r>
              <a:rPr lang="ro-RO" sz="1800" b="1" dirty="0" smtClean="0">
                <a:solidFill>
                  <a:srgbClr val="FF0000"/>
                </a:solidFill>
              </a:rPr>
              <a:t> OBLIGATORIU</a:t>
            </a:r>
            <a:r>
              <a:rPr lang="en-GB" sz="1800" b="1" dirty="0" smtClean="0">
                <a:solidFill>
                  <a:srgbClr val="FF0000"/>
                </a:solidFill>
              </a:rPr>
              <a:t> IN DOSAR (BIBLIORAFT)</a:t>
            </a:r>
            <a:endParaRPr lang="ro-RO" sz="1800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2928926" y="142851"/>
            <a:ext cx="3500462" cy="821537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5" name="CasetăText 4"/>
          <p:cNvSpPr txBox="1"/>
          <p:nvPr/>
        </p:nvSpPr>
        <p:spPr>
          <a:xfrm>
            <a:off x="1142976" y="1785926"/>
            <a:ext cx="714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800" b="1" dirty="0" smtClean="0">
                <a:solidFill>
                  <a:srgbClr val="00B050"/>
                </a:solidFill>
              </a:rPr>
              <a:t>1. </a:t>
            </a:r>
            <a:r>
              <a:rPr lang="en-GB" sz="2800" b="1" dirty="0" smtClean="0">
                <a:solidFill>
                  <a:srgbClr val="00B050"/>
                </a:solidFill>
              </a:rPr>
              <a:t>  Extras de cont - </a:t>
            </a:r>
            <a:r>
              <a:rPr lang="ro-RO" sz="2800" b="1" dirty="0" smtClean="0">
                <a:solidFill>
                  <a:srgbClr val="00B050"/>
                </a:solidFill>
              </a:rPr>
              <a:t>Sold initial 51.</a:t>
            </a:r>
            <a:r>
              <a:rPr lang="en-GB" sz="2800" b="1" dirty="0" smtClean="0">
                <a:solidFill>
                  <a:srgbClr val="00B050"/>
                </a:solidFill>
              </a:rPr>
              <a:t>-02</a:t>
            </a:r>
            <a:endParaRPr lang="ro-RO" sz="2800" b="1" dirty="0" smtClean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2428868"/>
            <a:ext cx="8072494" cy="400052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6" name="Dreptunghi 5"/>
          <p:cNvSpPr/>
          <p:nvPr/>
        </p:nvSpPr>
        <p:spPr>
          <a:xfrm>
            <a:off x="428596" y="1571612"/>
            <a:ext cx="82153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o-RO" sz="2400" b="1" dirty="0" smtClean="0">
                <a:solidFill>
                  <a:srgbClr val="00B050"/>
                </a:solidFill>
              </a:rPr>
              <a:t>2.Propunere de angajare a unei cheltuieli, </a:t>
            </a:r>
            <a:r>
              <a:rPr lang="en-GB" sz="2400" b="1" dirty="0" err="1" smtClean="0">
                <a:solidFill>
                  <a:srgbClr val="00B050"/>
                </a:solidFill>
              </a:rPr>
              <a:t>angajamente</a:t>
            </a:r>
            <a:r>
              <a:rPr lang="en-GB" sz="2400" b="1" dirty="0" smtClean="0">
                <a:solidFill>
                  <a:srgbClr val="00B050"/>
                </a:solidFill>
              </a:rPr>
              <a:t> </a:t>
            </a:r>
            <a:r>
              <a:rPr lang="en-GB" sz="2400" b="1" dirty="0" err="1" smtClean="0">
                <a:solidFill>
                  <a:srgbClr val="00B050"/>
                </a:solidFill>
              </a:rPr>
              <a:t>pe</a:t>
            </a:r>
            <a:r>
              <a:rPr lang="en-GB" sz="2400" b="1" dirty="0" smtClean="0">
                <a:solidFill>
                  <a:srgbClr val="00B050"/>
                </a:solidFill>
              </a:rPr>
              <a:t> </a:t>
            </a:r>
            <a:r>
              <a:rPr lang="en-GB" sz="2400" b="1" dirty="0" err="1" smtClean="0">
                <a:solidFill>
                  <a:srgbClr val="00B050"/>
                </a:solidFill>
              </a:rPr>
              <a:t>baza</a:t>
            </a:r>
            <a:r>
              <a:rPr lang="en-GB" sz="2400" b="1" dirty="0" smtClean="0">
                <a:solidFill>
                  <a:srgbClr val="00B050"/>
                </a:solidFill>
              </a:rPr>
              <a:t> de </a:t>
            </a:r>
            <a:r>
              <a:rPr lang="en-GB" sz="2400" b="1" dirty="0" err="1" smtClean="0">
                <a:solidFill>
                  <a:srgbClr val="00B050"/>
                </a:solidFill>
              </a:rPr>
              <a:t>contracte</a:t>
            </a:r>
            <a:r>
              <a:rPr lang="en-GB" sz="2400" b="1" dirty="0" smtClean="0">
                <a:solidFill>
                  <a:srgbClr val="00B050"/>
                </a:solidFill>
              </a:rPr>
              <a:t>  de </a:t>
            </a:r>
            <a:r>
              <a:rPr lang="en-GB" sz="2400" b="1" dirty="0" err="1" smtClean="0">
                <a:solidFill>
                  <a:srgbClr val="00B050"/>
                </a:solidFill>
              </a:rPr>
              <a:t>furnizare</a:t>
            </a:r>
            <a:r>
              <a:rPr lang="ro-RO" sz="2400" b="1" dirty="0" smtClean="0">
                <a:solidFill>
                  <a:srgbClr val="00B050"/>
                </a:solidFill>
              </a:rPr>
              <a:t> si </a:t>
            </a:r>
            <a:r>
              <a:rPr lang="en-GB" sz="2400" b="1" dirty="0" smtClean="0">
                <a:solidFill>
                  <a:srgbClr val="00B050"/>
                </a:solidFill>
              </a:rPr>
              <a:t> </a:t>
            </a:r>
            <a:r>
              <a:rPr lang="en-GB" sz="2400" b="1" dirty="0" err="1" smtClean="0">
                <a:solidFill>
                  <a:srgbClr val="00B050"/>
                </a:solidFill>
              </a:rPr>
              <a:t>servicii</a:t>
            </a:r>
            <a:endParaRPr lang="ro-RO" sz="2400" b="1" dirty="0" smtClean="0">
              <a:solidFill>
                <a:srgbClr val="00B050"/>
              </a:solidFill>
            </a:endParaRPr>
          </a:p>
        </p:txBody>
      </p:sp>
      <p:sp>
        <p:nvSpPr>
          <p:cNvPr id="8" name="Titlu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GB" sz="2000" b="1" dirty="0" smtClean="0">
                <a:solidFill>
                  <a:srgbClr val="7030A0"/>
                </a:solidFill>
              </a:rPr>
              <a:t>CONSTITUIREA  DOSARELOR  DE CHELTUIELI  PENTRU UN </a:t>
            </a:r>
            <a:br>
              <a:rPr lang="en-GB" sz="2000" b="1" dirty="0" smtClean="0">
                <a:solidFill>
                  <a:srgbClr val="7030A0"/>
                </a:solidFill>
              </a:rPr>
            </a:br>
            <a:r>
              <a:rPr lang="en-GB" sz="2000" b="1" dirty="0" smtClean="0">
                <a:solidFill>
                  <a:srgbClr val="7030A0"/>
                </a:solidFill>
              </a:rPr>
              <a:t> ARTICOL  BUGETAR ( art. 51.02) - PLATI PRIN TREZORERIE </a:t>
            </a:r>
            <a:br>
              <a:rPr lang="en-GB" sz="2000" b="1" dirty="0" smtClean="0">
                <a:solidFill>
                  <a:srgbClr val="7030A0"/>
                </a:solidFill>
              </a:rPr>
            </a:br>
            <a:r>
              <a:rPr lang="en-GB" sz="1800" b="1" dirty="0" smtClean="0">
                <a:solidFill>
                  <a:srgbClr val="FF0000"/>
                </a:solidFill>
              </a:rPr>
              <a:t> DOCUMENTE JUSTIFICATIVE </a:t>
            </a:r>
            <a:r>
              <a:rPr lang="ro-RO" sz="1800" b="1" dirty="0" smtClean="0">
                <a:solidFill>
                  <a:srgbClr val="FF0000"/>
                </a:solidFill>
              </a:rPr>
              <a:t>CARE TREBUIE SA </a:t>
            </a:r>
            <a:r>
              <a:rPr lang="en-GB" sz="1800" b="1" dirty="0" smtClean="0">
                <a:solidFill>
                  <a:srgbClr val="FF0000"/>
                </a:solidFill>
              </a:rPr>
              <a:t> EXISTE</a:t>
            </a:r>
            <a:r>
              <a:rPr lang="ro-RO" sz="1800" b="1" dirty="0" smtClean="0">
                <a:solidFill>
                  <a:srgbClr val="FF0000"/>
                </a:solidFill>
              </a:rPr>
              <a:t> OBLIGATORIU</a:t>
            </a:r>
            <a:r>
              <a:rPr lang="en-GB" sz="1800" b="1" dirty="0" smtClean="0">
                <a:solidFill>
                  <a:srgbClr val="FF0000"/>
                </a:solidFill>
              </a:rPr>
              <a:t> IN DOSAR (BIBLIORAFT)</a:t>
            </a:r>
            <a:endParaRPr lang="ro-RO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571612"/>
            <a:ext cx="4214842" cy="500066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5286380" y="1571612"/>
            <a:ext cx="3429024" cy="50006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smtClean="0">
              <a:solidFill>
                <a:srgbClr val="FFFF00"/>
              </a:solidFill>
            </a:endParaRPr>
          </a:p>
          <a:p>
            <a:pPr algn="ctr"/>
            <a:r>
              <a:rPr lang="en-GB" dirty="0" smtClean="0">
                <a:solidFill>
                  <a:srgbClr val="FFFF00"/>
                </a:solidFill>
              </a:rPr>
              <a:t>FACTURA DE SERVICII !!! </a:t>
            </a:r>
          </a:p>
          <a:p>
            <a:pPr algn="ctr"/>
            <a:endParaRPr lang="en-GB" dirty="0" smtClean="0">
              <a:solidFill>
                <a:srgbClr val="FFFF00"/>
              </a:solidFill>
            </a:endParaRPr>
          </a:p>
          <a:p>
            <a:pPr algn="ctr"/>
            <a:r>
              <a:rPr lang="en-GB" dirty="0" smtClean="0">
                <a:solidFill>
                  <a:srgbClr val="FFFF00"/>
                </a:solidFill>
              </a:rPr>
              <a:t>PE FACTURA SE APLICA OBLIGATORIU STAMPILA : </a:t>
            </a:r>
          </a:p>
          <a:p>
            <a:pPr algn="ctr"/>
            <a:r>
              <a:rPr lang="en-GB" sz="3200" dirty="0" smtClean="0">
                <a:solidFill>
                  <a:srgbClr val="FFFF00"/>
                </a:solidFill>
              </a:rPr>
              <a:t>BUN DE PLATA</a:t>
            </a:r>
          </a:p>
          <a:p>
            <a:pPr algn="ctr"/>
            <a:r>
              <a:rPr lang="en-GB" dirty="0" smtClean="0">
                <a:solidFill>
                  <a:srgbClr val="FFFF00"/>
                </a:solidFill>
              </a:rPr>
              <a:t> -  bun </a:t>
            </a:r>
            <a:r>
              <a:rPr lang="en-GB" dirty="0" err="1" smtClean="0">
                <a:solidFill>
                  <a:srgbClr val="FFFF00"/>
                </a:solidFill>
              </a:rPr>
              <a:t>livrat</a:t>
            </a:r>
            <a:r>
              <a:rPr lang="en-GB" dirty="0" smtClean="0">
                <a:solidFill>
                  <a:srgbClr val="FFFF00"/>
                </a:solidFill>
              </a:rPr>
              <a:t>/</a:t>
            </a:r>
            <a:r>
              <a:rPr lang="en-GB" dirty="0" err="1" smtClean="0">
                <a:solidFill>
                  <a:srgbClr val="FFFF00"/>
                </a:solidFill>
              </a:rPr>
              <a:t>serviciu</a:t>
            </a:r>
            <a:r>
              <a:rPr lang="en-GB" dirty="0" smtClean="0">
                <a:solidFill>
                  <a:srgbClr val="FFFF00"/>
                </a:solidFill>
              </a:rPr>
              <a:t> </a:t>
            </a:r>
            <a:r>
              <a:rPr lang="en-GB" dirty="0" err="1" smtClean="0">
                <a:solidFill>
                  <a:srgbClr val="FFFF00"/>
                </a:solidFill>
              </a:rPr>
              <a:t>prestat</a:t>
            </a:r>
            <a:r>
              <a:rPr lang="en-GB" dirty="0" smtClean="0">
                <a:solidFill>
                  <a:srgbClr val="FFFF00"/>
                </a:solidFill>
              </a:rPr>
              <a:t>  conform cu </a:t>
            </a:r>
            <a:r>
              <a:rPr lang="en-GB" dirty="0" err="1" smtClean="0">
                <a:solidFill>
                  <a:srgbClr val="FFFF00"/>
                </a:solidFill>
              </a:rPr>
              <a:t>angajamentul</a:t>
            </a:r>
            <a:r>
              <a:rPr lang="en-GB" dirty="0" smtClean="0">
                <a:solidFill>
                  <a:srgbClr val="FFFF00"/>
                </a:solidFill>
              </a:rPr>
              <a:t> legal.</a:t>
            </a:r>
          </a:p>
          <a:p>
            <a:pPr algn="ctr"/>
            <a:endParaRPr lang="en-GB" dirty="0" smtClean="0"/>
          </a:p>
          <a:p>
            <a:pPr algn="ctr"/>
            <a:r>
              <a:rPr lang="en-GB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Este </a:t>
            </a:r>
            <a:r>
              <a:rPr lang="en-GB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obligatorie</a:t>
            </a:r>
            <a:r>
              <a:rPr lang="en-GB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r>
              <a:rPr lang="en-GB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semnatura</a:t>
            </a:r>
            <a:r>
              <a:rPr lang="en-GB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r>
              <a:rPr lang="en-GB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viceprimarului</a:t>
            </a:r>
            <a:r>
              <a:rPr lang="en-GB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care </a:t>
            </a:r>
            <a:r>
              <a:rPr lang="en-GB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certifica</a:t>
            </a:r>
            <a:r>
              <a:rPr lang="en-GB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GB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realitatea</a:t>
            </a:r>
            <a:r>
              <a:rPr lang="en-GB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GB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operatiei</a:t>
            </a:r>
            <a:r>
              <a:rPr lang="en-GB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!!!</a:t>
            </a:r>
          </a:p>
          <a:p>
            <a:pPr algn="ctr"/>
            <a:endParaRPr lang="en-GB" dirty="0" smtClean="0"/>
          </a:p>
          <a:p>
            <a:pPr algn="ctr"/>
            <a:r>
              <a:rPr lang="en-GB" sz="1200" b="1" dirty="0" smtClean="0">
                <a:solidFill>
                  <a:schemeClr val="bg1"/>
                </a:solidFill>
              </a:rPr>
              <a:t>In </a:t>
            </a:r>
            <a:r>
              <a:rPr lang="en-GB" sz="1200" b="1" dirty="0" err="1" smtClean="0">
                <a:solidFill>
                  <a:schemeClr val="bg1"/>
                </a:solidFill>
              </a:rPr>
              <a:t>cazul</a:t>
            </a:r>
            <a:r>
              <a:rPr lang="en-GB" sz="1200" b="1" dirty="0" smtClean="0">
                <a:solidFill>
                  <a:schemeClr val="bg1"/>
                </a:solidFill>
              </a:rPr>
              <a:t> </a:t>
            </a:r>
            <a:r>
              <a:rPr lang="en-GB" sz="1200" b="1" dirty="0" err="1" smtClean="0">
                <a:solidFill>
                  <a:schemeClr val="bg1"/>
                </a:solidFill>
              </a:rPr>
              <a:t>investitiilor</a:t>
            </a:r>
            <a:r>
              <a:rPr lang="ro-RO" sz="1200" b="1" dirty="0" smtClean="0">
                <a:solidFill>
                  <a:schemeClr val="bg1"/>
                </a:solidFill>
              </a:rPr>
              <a:t>, </a:t>
            </a:r>
            <a:r>
              <a:rPr lang="en-GB" sz="1200" b="1" dirty="0" smtClean="0">
                <a:solidFill>
                  <a:schemeClr val="bg1"/>
                </a:solidFill>
              </a:rPr>
              <a:t>la </a:t>
            </a:r>
            <a:r>
              <a:rPr lang="en-GB" sz="1200" b="1" dirty="0" err="1" smtClean="0">
                <a:solidFill>
                  <a:schemeClr val="bg1"/>
                </a:solidFill>
              </a:rPr>
              <a:t>factura</a:t>
            </a:r>
            <a:r>
              <a:rPr lang="en-GB" sz="1200" b="1" dirty="0" smtClean="0">
                <a:solidFill>
                  <a:schemeClr val="bg1"/>
                </a:solidFill>
              </a:rPr>
              <a:t>  se </a:t>
            </a:r>
            <a:r>
              <a:rPr lang="en-GB" sz="1200" b="1" dirty="0" err="1" smtClean="0">
                <a:solidFill>
                  <a:schemeClr val="bg1"/>
                </a:solidFill>
              </a:rPr>
              <a:t>adauga</a:t>
            </a:r>
            <a:r>
              <a:rPr lang="en-GB" sz="1200" b="1" dirty="0" smtClean="0">
                <a:solidFill>
                  <a:schemeClr val="bg1"/>
                </a:solidFill>
              </a:rPr>
              <a:t> </a:t>
            </a:r>
            <a:r>
              <a:rPr lang="en-GB" sz="1200" b="1" dirty="0" err="1" smtClean="0">
                <a:solidFill>
                  <a:schemeClr val="bg1"/>
                </a:solidFill>
              </a:rPr>
              <a:t>situatia</a:t>
            </a:r>
            <a:r>
              <a:rPr lang="en-GB" sz="1200" b="1" dirty="0" smtClean="0">
                <a:solidFill>
                  <a:schemeClr val="bg1"/>
                </a:solidFill>
              </a:rPr>
              <a:t> de </a:t>
            </a:r>
            <a:r>
              <a:rPr lang="en-GB" sz="1200" b="1" dirty="0" err="1" smtClean="0">
                <a:solidFill>
                  <a:schemeClr val="bg1"/>
                </a:solidFill>
              </a:rPr>
              <a:t>lucrari</a:t>
            </a:r>
            <a:r>
              <a:rPr lang="en-GB" sz="1200" b="1" dirty="0" smtClean="0">
                <a:solidFill>
                  <a:schemeClr val="bg1"/>
                </a:solidFill>
              </a:rPr>
              <a:t>  </a:t>
            </a:r>
            <a:r>
              <a:rPr lang="en-GB" sz="1200" b="1" dirty="0" err="1" smtClean="0">
                <a:solidFill>
                  <a:schemeClr val="bg1"/>
                </a:solidFill>
              </a:rPr>
              <a:t>verificata</a:t>
            </a:r>
            <a:r>
              <a:rPr lang="en-GB" sz="1200" b="1" dirty="0" smtClean="0">
                <a:solidFill>
                  <a:schemeClr val="bg1"/>
                </a:solidFill>
              </a:rPr>
              <a:t> </a:t>
            </a:r>
            <a:r>
              <a:rPr lang="en-GB" sz="1200" b="1" dirty="0" err="1" smtClean="0">
                <a:solidFill>
                  <a:schemeClr val="bg1"/>
                </a:solidFill>
              </a:rPr>
              <a:t>si</a:t>
            </a:r>
            <a:r>
              <a:rPr lang="en-GB" sz="1200" b="1" dirty="0" smtClean="0">
                <a:solidFill>
                  <a:schemeClr val="bg1"/>
                </a:solidFill>
              </a:rPr>
              <a:t> </a:t>
            </a:r>
            <a:r>
              <a:rPr lang="en-GB" sz="1200" b="1" dirty="0" err="1" smtClean="0">
                <a:solidFill>
                  <a:schemeClr val="bg1"/>
                </a:solidFill>
              </a:rPr>
              <a:t>semnata</a:t>
            </a:r>
            <a:r>
              <a:rPr lang="en-GB" sz="1200" b="1" dirty="0" smtClean="0">
                <a:solidFill>
                  <a:schemeClr val="bg1"/>
                </a:solidFill>
              </a:rPr>
              <a:t> de </a:t>
            </a:r>
            <a:r>
              <a:rPr lang="en-GB" sz="1200" b="1" dirty="0" err="1" smtClean="0">
                <a:solidFill>
                  <a:schemeClr val="bg1"/>
                </a:solidFill>
              </a:rPr>
              <a:t>catre</a:t>
            </a:r>
            <a:r>
              <a:rPr lang="en-GB" sz="1200" b="1" dirty="0" smtClean="0">
                <a:solidFill>
                  <a:schemeClr val="bg1"/>
                </a:solidFill>
              </a:rPr>
              <a:t> </a:t>
            </a:r>
            <a:r>
              <a:rPr lang="en-GB" sz="1200" b="1" dirty="0" err="1" smtClean="0">
                <a:solidFill>
                  <a:schemeClr val="bg1"/>
                </a:solidFill>
              </a:rPr>
              <a:t>dirigintele</a:t>
            </a:r>
            <a:r>
              <a:rPr lang="en-GB" sz="1200" b="1" dirty="0" smtClean="0">
                <a:solidFill>
                  <a:schemeClr val="bg1"/>
                </a:solidFill>
              </a:rPr>
              <a:t> de </a:t>
            </a:r>
            <a:r>
              <a:rPr lang="en-GB" sz="1200" b="1" dirty="0" err="1" smtClean="0">
                <a:solidFill>
                  <a:schemeClr val="bg1"/>
                </a:solidFill>
              </a:rPr>
              <a:t>santier</a:t>
            </a:r>
            <a:r>
              <a:rPr lang="en-GB" sz="1200" b="1" dirty="0" smtClean="0">
                <a:solidFill>
                  <a:schemeClr val="bg1"/>
                </a:solidFill>
              </a:rPr>
              <a:t>. </a:t>
            </a:r>
            <a:r>
              <a:rPr lang="ro-RO" sz="1200" b="1" dirty="0" smtClean="0">
                <a:solidFill>
                  <a:schemeClr val="bg1"/>
                </a:solidFill>
              </a:rPr>
              <a:t>c</a:t>
            </a:r>
            <a:r>
              <a:rPr lang="en-GB" sz="1200" b="1" dirty="0" smtClean="0">
                <a:solidFill>
                  <a:schemeClr val="bg1"/>
                </a:solidFill>
              </a:rPr>
              <a:t>are </a:t>
            </a:r>
            <a:r>
              <a:rPr lang="en-GB" sz="1200" b="1" dirty="0" err="1" smtClean="0">
                <a:solidFill>
                  <a:schemeClr val="bg1"/>
                </a:solidFill>
              </a:rPr>
              <a:t>isi</a:t>
            </a:r>
            <a:r>
              <a:rPr lang="en-GB" sz="1200" b="1" dirty="0" smtClean="0">
                <a:solidFill>
                  <a:schemeClr val="bg1"/>
                </a:solidFill>
              </a:rPr>
              <a:t> </a:t>
            </a:r>
            <a:r>
              <a:rPr lang="en-GB" sz="1200" b="1" dirty="0" err="1" smtClean="0">
                <a:solidFill>
                  <a:schemeClr val="bg1"/>
                </a:solidFill>
              </a:rPr>
              <a:t>asuma</a:t>
            </a:r>
            <a:r>
              <a:rPr lang="en-GB" sz="1200" b="1" dirty="0" smtClean="0">
                <a:solidFill>
                  <a:schemeClr val="bg1"/>
                </a:solidFill>
              </a:rPr>
              <a:t> </a:t>
            </a:r>
            <a:r>
              <a:rPr lang="en-GB" sz="1200" b="1" dirty="0" err="1" smtClean="0">
                <a:solidFill>
                  <a:schemeClr val="bg1"/>
                </a:solidFill>
              </a:rPr>
              <a:t>valoarea</a:t>
            </a:r>
            <a:r>
              <a:rPr lang="en-GB" sz="1200" b="1" dirty="0" smtClean="0">
                <a:solidFill>
                  <a:schemeClr val="bg1"/>
                </a:solidFill>
              </a:rPr>
              <a:t> </a:t>
            </a:r>
            <a:r>
              <a:rPr lang="en-GB" sz="1200" b="1" dirty="0" err="1" smtClean="0">
                <a:solidFill>
                  <a:schemeClr val="bg1"/>
                </a:solidFill>
              </a:rPr>
              <a:t>facturata</a:t>
            </a:r>
            <a:r>
              <a:rPr lang="en-GB" sz="1200" b="1" dirty="0" smtClean="0">
                <a:solidFill>
                  <a:schemeClr val="bg1"/>
                </a:solidFill>
              </a:rPr>
              <a:t> (</a:t>
            </a:r>
            <a:r>
              <a:rPr lang="en-GB" sz="1200" b="1" dirty="0" err="1" smtClean="0">
                <a:solidFill>
                  <a:schemeClr val="bg1"/>
                </a:solidFill>
              </a:rPr>
              <a:t>dirigintele</a:t>
            </a:r>
            <a:r>
              <a:rPr lang="en-GB" sz="1200" b="1" dirty="0" smtClean="0">
                <a:solidFill>
                  <a:schemeClr val="bg1"/>
                </a:solidFill>
              </a:rPr>
              <a:t> </a:t>
            </a:r>
            <a:r>
              <a:rPr lang="en-GB" sz="1200" b="1" dirty="0" err="1" smtClean="0">
                <a:solidFill>
                  <a:schemeClr val="bg1"/>
                </a:solidFill>
              </a:rPr>
              <a:t>raspunde</a:t>
            </a:r>
            <a:r>
              <a:rPr lang="en-GB" sz="1200" b="1" dirty="0" smtClean="0">
                <a:solidFill>
                  <a:schemeClr val="bg1"/>
                </a:solidFill>
              </a:rPr>
              <a:t> </a:t>
            </a:r>
            <a:r>
              <a:rPr lang="en-GB" sz="1200" b="1" dirty="0" err="1" smtClean="0">
                <a:solidFill>
                  <a:schemeClr val="bg1"/>
                </a:solidFill>
              </a:rPr>
              <a:t>si</a:t>
            </a:r>
            <a:r>
              <a:rPr lang="en-GB" sz="1200" b="1" dirty="0" smtClean="0">
                <a:solidFill>
                  <a:schemeClr val="bg1"/>
                </a:solidFill>
              </a:rPr>
              <a:t> de </a:t>
            </a:r>
            <a:r>
              <a:rPr lang="en-GB" sz="1200" b="1" dirty="0" err="1" smtClean="0">
                <a:solidFill>
                  <a:schemeClr val="bg1"/>
                </a:solidFill>
              </a:rPr>
              <a:t>calitatea</a:t>
            </a:r>
            <a:r>
              <a:rPr lang="en-GB" sz="1200" b="1" dirty="0" smtClean="0">
                <a:solidFill>
                  <a:schemeClr val="bg1"/>
                </a:solidFill>
              </a:rPr>
              <a:t> </a:t>
            </a:r>
            <a:r>
              <a:rPr lang="en-GB" sz="1200" b="1" dirty="0" err="1" smtClean="0">
                <a:solidFill>
                  <a:schemeClr val="bg1"/>
                </a:solidFill>
              </a:rPr>
              <a:t>lucrarilor</a:t>
            </a:r>
            <a:r>
              <a:rPr lang="en-GB" sz="1200" b="1" dirty="0" smtClean="0">
                <a:solidFill>
                  <a:schemeClr val="bg1"/>
                </a:solidFill>
              </a:rPr>
              <a:t> </a:t>
            </a:r>
            <a:r>
              <a:rPr lang="en-GB" sz="1200" b="1" dirty="0" err="1" smtClean="0">
                <a:solidFill>
                  <a:schemeClr val="bg1"/>
                </a:solidFill>
              </a:rPr>
              <a:t>si</a:t>
            </a:r>
            <a:r>
              <a:rPr lang="en-GB" sz="1200" b="1" dirty="0" smtClean="0">
                <a:solidFill>
                  <a:schemeClr val="bg1"/>
                </a:solidFill>
              </a:rPr>
              <a:t> de </a:t>
            </a:r>
            <a:r>
              <a:rPr lang="en-GB" sz="1200" b="1" dirty="0" err="1" smtClean="0">
                <a:solidFill>
                  <a:schemeClr val="bg1"/>
                </a:solidFill>
              </a:rPr>
              <a:t>valoarea</a:t>
            </a:r>
            <a:r>
              <a:rPr lang="en-GB" sz="1200" b="1" dirty="0" smtClean="0">
                <a:solidFill>
                  <a:schemeClr val="bg1"/>
                </a:solidFill>
              </a:rPr>
              <a:t> </a:t>
            </a:r>
            <a:r>
              <a:rPr lang="en-GB" sz="1200" b="1" dirty="0" err="1" smtClean="0">
                <a:solidFill>
                  <a:schemeClr val="bg1"/>
                </a:solidFill>
              </a:rPr>
              <a:t>pretinsa</a:t>
            </a:r>
            <a:r>
              <a:rPr lang="en-GB" sz="1200" b="1" dirty="0" smtClean="0">
                <a:solidFill>
                  <a:schemeClr val="bg1"/>
                </a:solidFill>
              </a:rPr>
              <a:t> la </a:t>
            </a:r>
            <a:r>
              <a:rPr lang="en-GB" sz="1200" b="1" dirty="0" err="1" smtClean="0">
                <a:solidFill>
                  <a:schemeClr val="bg1"/>
                </a:solidFill>
              </a:rPr>
              <a:t>decont</a:t>
            </a:r>
            <a:r>
              <a:rPr lang="en-GB" sz="1200" b="1" dirty="0" smtClean="0">
                <a:solidFill>
                  <a:schemeClr val="bg1"/>
                </a:solidFill>
              </a:rPr>
              <a:t> de </a:t>
            </a:r>
            <a:r>
              <a:rPr lang="en-GB" sz="1200" b="1" dirty="0" err="1" smtClean="0">
                <a:solidFill>
                  <a:schemeClr val="bg1"/>
                </a:solidFill>
              </a:rPr>
              <a:t>catre</a:t>
            </a:r>
            <a:r>
              <a:rPr lang="en-GB" sz="1200" b="1" dirty="0" smtClean="0">
                <a:solidFill>
                  <a:schemeClr val="bg1"/>
                </a:solidFill>
              </a:rPr>
              <a:t> </a:t>
            </a:r>
            <a:r>
              <a:rPr lang="en-GB" sz="1200" b="1" dirty="0" err="1" smtClean="0">
                <a:solidFill>
                  <a:schemeClr val="bg1"/>
                </a:solidFill>
              </a:rPr>
              <a:t>executant</a:t>
            </a:r>
            <a:r>
              <a:rPr lang="ro-RO" sz="1400" b="1" dirty="0" smtClean="0">
                <a:solidFill>
                  <a:schemeClr val="bg1"/>
                </a:solidFill>
              </a:rPr>
              <a:t>)</a:t>
            </a:r>
            <a:endParaRPr lang="ro-RO" sz="1400" dirty="0">
              <a:solidFill>
                <a:srgbClr val="FFFF00"/>
              </a:solidFill>
            </a:endParaRPr>
          </a:p>
        </p:txBody>
      </p:sp>
      <p:sp>
        <p:nvSpPr>
          <p:cNvPr id="8" name="Titlu 1"/>
          <p:cNvSpPr txBox="1">
            <a:spLocks/>
          </p:cNvSpPr>
          <p:nvPr/>
        </p:nvSpPr>
        <p:spPr>
          <a:xfrm>
            <a:off x="500034" y="285728"/>
            <a:ext cx="8229600" cy="1143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25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en-GB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CONSTITUIREA  DOSARELOR  DE CHELTUIELI  PENTRU UN </a:t>
            </a:r>
            <a:br>
              <a:rPr kumimoji="0" lang="en-GB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GB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ARTICOL  BUGETAR ( art. 51.02) - PLATI PRIN TREZORERIE </a:t>
            </a:r>
            <a:br>
              <a:rPr kumimoji="0" lang="en-GB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lang="en-GB" sz="2000" b="1" dirty="0" smtClean="0">
                <a:solidFill>
                  <a:srgbClr val="FF0000"/>
                </a:solidFill>
              </a:rPr>
              <a:t> </a:t>
            </a:r>
            <a:r>
              <a:rPr lang="en-GB" sz="1700" b="1" dirty="0" smtClean="0">
                <a:solidFill>
                  <a:srgbClr val="FF0000"/>
                </a:solidFill>
              </a:rPr>
              <a:t>DOCUMENTE JUSTIFICATIVE </a:t>
            </a:r>
            <a:r>
              <a:rPr lang="ro-RO" sz="1700" b="1" dirty="0" smtClean="0">
                <a:solidFill>
                  <a:srgbClr val="FF0000"/>
                </a:solidFill>
              </a:rPr>
              <a:t>CARE TREBUIE SA </a:t>
            </a:r>
            <a:r>
              <a:rPr lang="en-GB" sz="1700" b="1" dirty="0" smtClean="0">
                <a:solidFill>
                  <a:srgbClr val="FF0000"/>
                </a:solidFill>
              </a:rPr>
              <a:t> EXISTE</a:t>
            </a:r>
            <a:r>
              <a:rPr lang="ro-RO" sz="1700" b="1" dirty="0" smtClean="0">
                <a:solidFill>
                  <a:srgbClr val="FF0000"/>
                </a:solidFill>
              </a:rPr>
              <a:t> OBLIGATORIU</a:t>
            </a:r>
            <a:r>
              <a:rPr lang="en-GB" sz="1700" b="1" dirty="0" smtClean="0">
                <a:solidFill>
                  <a:srgbClr val="FF0000"/>
                </a:solidFill>
              </a:rPr>
              <a:t> IN DOSAR (BIBLIORAFT</a:t>
            </a:r>
            <a:r>
              <a:rPr lang="ro-RO" sz="1700" b="1" dirty="0" smtClean="0">
                <a:solidFill>
                  <a:srgbClr val="FF0000"/>
                </a:solidFill>
              </a:rPr>
              <a:t>)</a:t>
            </a:r>
            <a:endParaRPr kumimoji="0" lang="ro-RO" sz="1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2000240"/>
            <a:ext cx="8072495" cy="442915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5" name="CasetăText 4"/>
          <p:cNvSpPr txBox="1"/>
          <p:nvPr/>
        </p:nvSpPr>
        <p:spPr>
          <a:xfrm>
            <a:off x="1214414" y="1500175"/>
            <a:ext cx="65008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3200" b="1" dirty="0" smtClean="0">
                <a:solidFill>
                  <a:srgbClr val="00B050"/>
                </a:solidFill>
              </a:rPr>
              <a:t>4.Ordonantare de plata</a:t>
            </a:r>
          </a:p>
        </p:txBody>
      </p:sp>
      <p:sp>
        <p:nvSpPr>
          <p:cNvPr id="7" name="Titlu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pPr lvl="0">
              <a:defRPr/>
            </a:pPr>
            <a:r>
              <a:rPr kumimoji="0" lang="en-GB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CONSTITUIREA  DOSARELOR  DE CHELTUIELI  PENTRU UN </a:t>
            </a:r>
            <a:br>
              <a:rPr kumimoji="0" lang="en-GB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GB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ARTICOL  BUGETAR ( art. 51.02) - PLATI PRIN TREZORERIE </a:t>
            </a:r>
            <a:br>
              <a:rPr kumimoji="0" lang="en-GB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lang="en-GB" sz="2000" b="1" dirty="0" smtClean="0">
                <a:solidFill>
                  <a:srgbClr val="FF0000"/>
                </a:solidFill>
              </a:rPr>
              <a:t> </a:t>
            </a:r>
            <a:r>
              <a:rPr lang="en-GB" sz="1800" b="1" dirty="0" smtClean="0">
                <a:solidFill>
                  <a:srgbClr val="FF0000"/>
                </a:solidFill>
              </a:rPr>
              <a:t>DOCUMENTE JUSTIFICATIVE </a:t>
            </a:r>
            <a:r>
              <a:rPr lang="ro-RO" sz="1800" b="1" dirty="0" smtClean="0">
                <a:solidFill>
                  <a:srgbClr val="FF0000"/>
                </a:solidFill>
              </a:rPr>
              <a:t>CARE TREBUIE SA </a:t>
            </a:r>
            <a:r>
              <a:rPr lang="en-GB" sz="1800" b="1" dirty="0" smtClean="0">
                <a:solidFill>
                  <a:srgbClr val="FF0000"/>
                </a:solidFill>
              </a:rPr>
              <a:t> EXISTE</a:t>
            </a:r>
            <a:r>
              <a:rPr lang="ro-RO" sz="1800" b="1" dirty="0" smtClean="0">
                <a:solidFill>
                  <a:srgbClr val="FF0000"/>
                </a:solidFill>
              </a:rPr>
              <a:t> OBLIGATORIU</a:t>
            </a:r>
            <a:r>
              <a:rPr lang="en-GB" sz="1800" b="1" dirty="0" smtClean="0">
                <a:solidFill>
                  <a:srgbClr val="FF0000"/>
                </a:solidFill>
              </a:rPr>
              <a:t> IN DOSAR (BIBLIORAFT</a:t>
            </a: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endParaRPr kumimoji="0" lang="ro-RO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8596" y="1643050"/>
            <a:ext cx="8358246" cy="4714908"/>
          </a:xfrm>
        </p:spPr>
        <p:txBody>
          <a:bodyPr/>
          <a:lstStyle/>
          <a:p>
            <a:pPr marL="514350" indent="-514350"/>
            <a:r>
              <a:rPr lang="ro-RO" sz="2800" b="1" dirty="0" smtClean="0">
                <a:solidFill>
                  <a:srgbClr val="00B050"/>
                </a:solidFill>
              </a:rPr>
              <a:t>5.Ordin de plata</a:t>
            </a:r>
          </a:p>
          <a:p>
            <a:pPr marL="514350" indent="-514350">
              <a:buAutoNum type="arabicPeriod"/>
            </a:pPr>
            <a:endParaRPr lang="ro-RO" dirty="0" smtClean="0"/>
          </a:p>
          <a:p>
            <a:pPr marL="514350" indent="-514350"/>
            <a:endParaRPr lang="ro-RO" dirty="0" smtClean="0"/>
          </a:p>
          <a:p>
            <a:pPr marL="514350" indent="-514350">
              <a:buAutoNum type="arabicPeriod"/>
            </a:pPr>
            <a:endParaRPr lang="ro-RO" dirty="0" smtClean="0"/>
          </a:p>
          <a:p>
            <a:pPr>
              <a:buFontTx/>
              <a:buChar char="-"/>
            </a:pPr>
            <a:endParaRPr lang="ro-R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143116"/>
            <a:ext cx="8296425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u 1"/>
          <p:cNvSpPr txBox="1">
            <a:spLocks/>
          </p:cNvSpPr>
          <p:nvPr/>
        </p:nvSpPr>
        <p:spPr>
          <a:xfrm>
            <a:off x="642910" y="357166"/>
            <a:ext cx="8143932" cy="1143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25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en-GB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CONSTITUIREA  DOSARELOR  DE CHELTUIELI  PENTRU UN </a:t>
            </a:r>
            <a:br>
              <a:rPr kumimoji="0" lang="en-GB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GB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ARTICOL  BUGETAR ( art. 51.02) - PLATI PRIN TREZORERIE </a:t>
            </a:r>
            <a:br>
              <a:rPr kumimoji="0" lang="en-GB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lang="en-GB" sz="2000" b="1" dirty="0" smtClean="0">
                <a:solidFill>
                  <a:srgbClr val="FF0000"/>
                </a:solidFill>
              </a:rPr>
              <a:t> </a:t>
            </a:r>
            <a:r>
              <a:rPr lang="en-GB" sz="1700" b="1" dirty="0" smtClean="0">
                <a:solidFill>
                  <a:srgbClr val="FF0000"/>
                </a:solidFill>
              </a:rPr>
              <a:t>DOCUMENTE JUSTIFICATIVE </a:t>
            </a:r>
            <a:r>
              <a:rPr lang="ro-RO" sz="1700" b="1" dirty="0" smtClean="0">
                <a:solidFill>
                  <a:srgbClr val="FF0000"/>
                </a:solidFill>
              </a:rPr>
              <a:t>CARE TREBUIE SA </a:t>
            </a:r>
            <a:r>
              <a:rPr lang="en-GB" sz="1700" b="1" dirty="0" smtClean="0">
                <a:solidFill>
                  <a:srgbClr val="FF0000"/>
                </a:solidFill>
              </a:rPr>
              <a:t> EXISTE</a:t>
            </a:r>
            <a:r>
              <a:rPr lang="ro-RO" sz="1700" b="1" dirty="0" smtClean="0">
                <a:solidFill>
                  <a:srgbClr val="FF0000"/>
                </a:solidFill>
              </a:rPr>
              <a:t> OBLIGATORIU</a:t>
            </a:r>
            <a:r>
              <a:rPr lang="en-GB" sz="1700" b="1" dirty="0" smtClean="0">
                <a:solidFill>
                  <a:srgbClr val="FF0000"/>
                </a:solidFill>
              </a:rPr>
              <a:t> IN DOSAR (BIBLIORAFT</a:t>
            </a:r>
            <a:r>
              <a:rPr kumimoji="0" lang="en-GB" sz="1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endParaRPr kumimoji="0" lang="ro-RO" sz="1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358246" cy="4929222"/>
          </a:xfrm>
        </p:spPr>
        <p:txBody>
          <a:bodyPr/>
          <a:lstStyle/>
          <a:p>
            <a:endParaRPr lang="ro-RO" dirty="0" smtClean="0"/>
          </a:p>
          <a:p>
            <a:pPr>
              <a:buFontTx/>
              <a:buChar char="-"/>
            </a:pPr>
            <a:endParaRPr lang="ro-R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2928926" y="285728"/>
            <a:ext cx="3500462" cy="807249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5" name="CasetăText 4"/>
          <p:cNvSpPr txBox="1"/>
          <p:nvPr/>
        </p:nvSpPr>
        <p:spPr>
          <a:xfrm>
            <a:off x="1643042" y="1785926"/>
            <a:ext cx="64294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400" b="1" dirty="0" smtClean="0">
                <a:solidFill>
                  <a:srgbClr val="00B050"/>
                </a:solidFill>
              </a:rPr>
              <a:t>6.Extras de cont</a:t>
            </a:r>
            <a:r>
              <a:rPr lang="en-GB" sz="2400" b="1" dirty="0" smtClean="0">
                <a:solidFill>
                  <a:srgbClr val="00B050"/>
                </a:solidFill>
              </a:rPr>
              <a:t> – </a:t>
            </a:r>
            <a:r>
              <a:rPr lang="en-GB" sz="2400" b="1" dirty="0" err="1" smtClean="0">
                <a:solidFill>
                  <a:srgbClr val="00B050"/>
                </a:solidFill>
              </a:rPr>
              <a:t>dupa</a:t>
            </a:r>
            <a:r>
              <a:rPr lang="en-GB" sz="2400" b="1" dirty="0" smtClean="0">
                <a:solidFill>
                  <a:srgbClr val="00B050"/>
                </a:solidFill>
              </a:rPr>
              <a:t> </a:t>
            </a:r>
            <a:r>
              <a:rPr lang="en-GB" sz="2400" b="1" dirty="0" err="1" smtClean="0">
                <a:solidFill>
                  <a:srgbClr val="00B050"/>
                </a:solidFill>
              </a:rPr>
              <a:t>efectuarea</a:t>
            </a:r>
            <a:r>
              <a:rPr lang="en-GB" sz="2400" b="1" dirty="0" smtClean="0">
                <a:solidFill>
                  <a:srgbClr val="00B050"/>
                </a:solidFill>
              </a:rPr>
              <a:t> </a:t>
            </a:r>
            <a:r>
              <a:rPr lang="en-GB" sz="2400" b="1" dirty="0" err="1" smtClean="0">
                <a:solidFill>
                  <a:srgbClr val="00B050"/>
                </a:solidFill>
              </a:rPr>
              <a:t>platii</a:t>
            </a:r>
            <a:r>
              <a:rPr lang="en-GB" sz="2400" b="1" dirty="0" smtClean="0">
                <a:solidFill>
                  <a:srgbClr val="00B050"/>
                </a:solidFill>
              </a:rPr>
              <a:t> </a:t>
            </a:r>
            <a:endParaRPr lang="ro-RO" sz="2400" b="1" dirty="0">
              <a:solidFill>
                <a:srgbClr val="00B050"/>
              </a:solidFill>
            </a:endParaRPr>
          </a:p>
        </p:txBody>
      </p:sp>
      <p:sp>
        <p:nvSpPr>
          <p:cNvPr id="6" name="Titlu 1"/>
          <p:cNvSpPr txBox="1">
            <a:spLocks/>
          </p:cNvSpPr>
          <p:nvPr/>
        </p:nvSpPr>
        <p:spPr>
          <a:xfrm>
            <a:off x="642910" y="357166"/>
            <a:ext cx="8143932" cy="1143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25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en-GB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CONSTITUIREA  DOSARELOR  DE CHELTUIELI  PENTRU UN </a:t>
            </a:r>
            <a:br>
              <a:rPr kumimoji="0" lang="en-GB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GB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ARTICOL  BUGETAR ( art. 51.02) - PLATI PRIN TREZORERIE </a:t>
            </a:r>
            <a:br>
              <a:rPr kumimoji="0" lang="en-GB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lang="en-GB" sz="2000" b="1" dirty="0" smtClean="0">
                <a:solidFill>
                  <a:srgbClr val="FF0000"/>
                </a:solidFill>
              </a:rPr>
              <a:t> </a:t>
            </a:r>
            <a:r>
              <a:rPr lang="en-GB" sz="1700" b="1" dirty="0" smtClean="0">
                <a:solidFill>
                  <a:srgbClr val="FF0000"/>
                </a:solidFill>
              </a:rPr>
              <a:t>DOCUMENTE JUSTIFICATIVE </a:t>
            </a:r>
            <a:r>
              <a:rPr lang="ro-RO" sz="1700" b="1" dirty="0" smtClean="0">
                <a:solidFill>
                  <a:srgbClr val="FF0000"/>
                </a:solidFill>
              </a:rPr>
              <a:t>CARE TREBUIE SA </a:t>
            </a:r>
            <a:r>
              <a:rPr lang="en-GB" sz="1700" b="1" dirty="0" smtClean="0">
                <a:solidFill>
                  <a:srgbClr val="FF0000"/>
                </a:solidFill>
              </a:rPr>
              <a:t> EXISTE</a:t>
            </a:r>
            <a:r>
              <a:rPr lang="ro-RO" sz="1700" b="1" dirty="0" smtClean="0">
                <a:solidFill>
                  <a:srgbClr val="FF0000"/>
                </a:solidFill>
              </a:rPr>
              <a:t> OBLIGATORIU</a:t>
            </a:r>
            <a:r>
              <a:rPr lang="en-GB" sz="1700" b="1" dirty="0" smtClean="0">
                <a:solidFill>
                  <a:srgbClr val="FF0000"/>
                </a:solidFill>
              </a:rPr>
              <a:t> IN DOSAR (BIBLIORAFT</a:t>
            </a:r>
            <a:r>
              <a:rPr kumimoji="0" lang="en-GB" sz="1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endParaRPr kumimoji="0" lang="ro-RO" sz="1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DOCUMENTE PENTRU PLATI PRIN  CASA</a:t>
            </a:r>
            <a:endParaRPr lang="ro-RO" sz="3200" b="1" dirty="0">
              <a:solidFill>
                <a:srgbClr val="FF0000"/>
              </a:solidFill>
            </a:endParaRPr>
          </a:p>
        </p:txBody>
      </p:sp>
      <p:sp>
        <p:nvSpPr>
          <p:cNvPr id="4" name="CasetăText 3"/>
          <p:cNvSpPr txBox="1"/>
          <p:nvPr/>
        </p:nvSpPr>
        <p:spPr>
          <a:xfrm>
            <a:off x="1571604" y="1500174"/>
            <a:ext cx="6143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400" b="1" dirty="0" smtClean="0">
                <a:solidFill>
                  <a:srgbClr val="00B050"/>
                </a:solidFill>
              </a:rPr>
              <a:t>1.Referat de necesitate</a:t>
            </a:r>
            <a:endParaRPr lang="ro-RO" sz="2400" b="1" dirty="0">
              <a:solidFill>
                <a:srgbClr val="00B050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000240"/>
            <a:ext cx="4143404" cy="457203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5000628" y="2000240"/>
            <a:ext cx="3643338" cy="45005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b="1" dirty="0" smtClean="0">
                <a:solidFill>
                  <a:srgbClr val="FFFF00"/>
                </a:solidFill>
              </a:rPr>
              <a:t>REFERATUL DE NECESITATE  se intocmeste in mod obligatoriu   cand se  recurge la achizitii directe   si imperative  care  nu se pot plati prin banca </a:t>
            </a:r>
          </a:p>
          <a:p>
            <a:pPr algn="ctr"/>
            <a:endParaRPr lang="ro-RO" dirty="0" smtClean="0"/>
          </a:p>
          <a:p>
            <a:pPr algn="ctr"/>
            <a:r>
              <a:rPr lang="ro-RO" b="1" dirty="0" smtClean="0">
                <a:solidFill>
                  <a:schemeClr val="tx1"/>
                </a:solidFill>
              </a:rPr>
              <a:t>Persoana care solicita achizitiile   isi asuma cercetarea pietii astfel incat sa fie indeplinite conditiile de eficienta, economicitate si eficacitate</a:t>
            </a:r>
          </a:p>
          <a:p>
            <a:pPr algn="ctr"/>
            <a:endParaRPr lang="ro-RO" dirty="0" smtClean="0"/>
          </a:p>
          <a:p>
            <a:pPr algn="ctr"/>
            <a:r>
              <a:rPr lang="ro-RO" b="1" dirty="0" smtClean="0">
                <a:solidFill>
                  <a:srgbClr val="FFFF00"/>
                </a:solidFill>
              </a:rPr>
              <a:t>Este necesara viza  CFP (necesitate, legalitate,oportunitate) si aprobarea ordonatorului de credite</a:t>
            </a:r>
            <a:endParaRPr lang="ro-RO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/>
          <p:cNvSpPr txBox="1"/>
          <p:nvPr/>
        </p:nvSpPr>
        <p:spPr>
          <a:xfrm>
            <a:off x="1571604" y="1428736"/>
            <a:ext cx="6143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800" b="1" dirty="0" smtClean="0">
                <a:solidFill>
                  <a:srgbClr val="00B050"/>
                </a:solidFill>
              </a:rPr>
              <a:t>2.Facura fiscala</a:t>
            </a:r>
            <a:endParaRPr lang="ro-RO" sz="2800" b="1" dirty="0">
              <a:solidFill>
                <a:srgbClr val="00B05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000240"/>
            <a:ext cx="4214842" cy="457203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6" name="Titlu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DOCUMENTE PENTRU PLATI PRIN  CASA</a:t>
            </a:r>
            <a:endParaRPr lang="ro-RO" sz="3200" b="1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143504" y="2000240"/>
            <a:ext cx="3571900" cy="4572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 smtClean="0"/>
              <a:t>Este obligatorie detalierea  pe articole de stoc a bunurilor achizitionate .</a:t>
            </a:r>
            <a:endParaRPr lang="en-GB" dirty="0" smtClean="0"/>
          </a:p>
          <a:p>
            <a:pPr algn="ctr"/>
            <a:endParaRPr lang="ro-RO" dirty="0" smtClean="0"/>
          </a:p>
          <a:p>
            <a:pPr algn="ctr"/>
            <a:r>
              <a:rPr lang="ro-RO" dirty="0" smtClean="0"/>
              <a:t>Se interzice inregistrarea in contabilitate a facturilor cu denumiri generice de forma  </a:t>
            </a:r>
            <a:r>
              <a:rPr lang="en-GB" dirty="0" smtClean="0"/>
              <a:t>( biro</a:t>
            </a:r>
            <a:r>
              <a:rPr lang="ro-RO" dirty="0" smtClean="0"/>
              <a:t>t</a:t>
            </a:r>
            <a:r>
              <a:rPr lang="en-GB" dirty="0" err="1" smtClean="0"/>
              <a:t>ica</a:t>
            </a:r>
            <a:r>
              <a:rPr lang="en-GB" dirty="0" smtClean="0"/>
              <a:t>,  </a:t>
            </a:r>
            <a:r>
              <a:rPr lang="en-GB" dirty="0" err="1" smtClean="0"/>
              <a:t>consumabile</a:t>
            </a:r>
            <a:r>
              <a:rPr lang="en-GB" dirty="0" smtClean="0"/>
              <a:t>, etc...)</a:t>
            </a:r>
          </a:p>
          <a:p>
            <a:pPr algn="ctr"/>
            <a:endParaRPr lang="en-GB" dirty="0" smtClean="0"/>
          </a:p>
          <a:p>
            <a:pPr algn="ctr"/>
            <a:r>
              <a:rPr lang="en-GB" dirty="0" err="1" smtClean="0"/>
              <a:t>Factura</a:t>
            </a:r>
            <a:r>
              <a:rPr lang="en-GB" dirty="0" smtClean="0"/>
              <a:t> are </a:t>
            </a:r>
            <a:r>
              <a:rPr lang="en-GB" dirty="0" err="1" smtClean="0"/>
              <a:t>stampila</a:t>
            </a:r>
            <a:r>
              <a:rPr lang="en-GB" dirty="0" smtClean="0"/>
              <a:t> BUN DE PLATA </a:t>
            </a:r>
            <a:r>
              <a:rPr lang="en-GB" dirty="0" err="1" smtClean="0"/>
              <a:t>semnata</a:t>
            </a:r>
            <a:r>
              <a:rPr lang="en-GB" dirty="0" smtClean="0"/>
              <a:t> de </a:t>
            </a:r>
            <a:r>
              <a:rPr lang="en-GB" dirty="0" err="1" smtClean="0"/>
              <a:t>viceprimar</a:t>
            </a:r>
            <a:r>
              <a:rPr lang="en-GB" dirty="0" smtClean="0"/>
              <a:t>.</a:t>
            </a:r>
            <a:r>
              <a:rPr lang="ro-RO" dirty="0" smtClean="0"/>
              <a:t> </a:t>
            </a:r>
            <a:endParaRPr lang="ro-R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/>
          <p:cNvSpPr txBox="1"/>
          <p:nvPr/>
        </p:nvSpPr>
        <p:spPr>
          <a:xfrm>
            <a:off x="1571604" y="1500174"/>
            <a:ext cx="6143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b="1" dirty="0" smtClean="0">
                <a:solidFill>
                  <a:srgbClr val="00B050"/>
                </a:solidFill>
              </a:rPr>
              <a:t>3.</a:t>
            </a:r>
            <a:r>
              <a:rPr lang="en-GB" b="1" dirty="0" smtClean="0">
                <a:solidFill>
                  <a:srgbClr val="00B050"/>
                </a:solidFill>
              </a:rPr>
              <a:t>NOTA DE RECEPTIE SI CONSTATARE DE DIFERENTE - NIR </a:t>
            </a:r>
            <a:r>
              <a:rPr lang="ro-RO" b="1" dirty="0" smtClean="0">
                <a:solidFill>
                  <a:srgbClr val="00B050"/>
                </a:solidFill>
              </a:rPr>
              <a:t> </a:t>
            </a:r>
            <a:endParaRPr lang="ro-RO" b="1" dirty="0">
              <a:solidFill>
                <a:srgbClr val="00B050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214282" y="2071678"/>
            <a:ext cx="4572032" cy="414340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6" name="Titlu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DOCUMENTE PENTRU PLATI PRIN  CASA</a:t>
            </a:r>
            <a:br>
              <a:rPr lang="en-GB" sz="3200" b="1" dirty="0" smtClean="0">
                <a:solidFill>
                  <a:srgbClr val="FF0000"/>
                </a:solidFill>
              </a:rPr>
            </a:br>
            <a:r>
              <a:rPr lang="en-GB" sz="2700" b="1" dirty="0" smtClean="0">
                <a:solidFill>
                  <a:srgbClr val="FF0000"/>
                </a:solidFill>
              </a:rPr>
              <a:t>(se </a:t>
            </a:r>
            <a:r>
              <a:rPr lang="en-GB" sz="2700" b="1" dirty="0" err="1" smtClean="0">
                <a:solidFill>
                  <a:srgbClr val="FF0000"/>
                </a:solidFill>
              </a:rPr>
              <a:t>intocmesc</a:t>
            </a:r>
            <a:r>
              <a:rPr lang="en-GB" sz="2700" b="1" dirty="0" smtClean="0">
                <a:solidFill>
                  <a:srgbClr val="FF0000"/>
                </a:solidFill>
              </a:rPr>
              <a:t> </a:t>
            </a:r>
            <a:r>
              <a:rPr lang="en-GB" sz="2700" b="1" dirty="0" err="1" smtClean="0">
                <a:solidFill>
                  <a:srgbClr val="FF0000"/>
                </a:solidFill>
              </a:rPr>
              <a:t>si</a:t>
            </a:r>
            <a:r>
              <a:rPr lang="en-GB" sz="2700" b="1" dirty="0" smtClean="0">
                <a:solidFill>
                  <a:srgbClr val="FF0000"/>
                </a:solidFill>
              </a:rPr>
              <a:t> in </a:t>
            </a:r>
            <a:r>
              <a:rPr lang="en-GB" sz="2700" b="1" dirty="0" err="1" smtClean="0">
                <a:solidFill>
                  <a:srgbClr val="FF0000"/>
                </a:solidFill>
              </a:rPr>
              <a:t>situatia</a:t>
            </a:r>
            <a:r>
              <a:rPr lang="en-GB" sz="2700" b="1" dirty="0" smtClean="0">
                <a:solidFill>
                  <a:srgbClr val="FF0000"/>
                </a:solidFill>
              </a:rPr>
              <a:t> </a:t>
            </a:r>
            <a:r>
              <a:rPr lang="en-GB" sz="2700" b="1" dirty="0" err="1" smtClean="0">
                <a:solidFill>
                  <a:srgbClr val="FF0000"/>
                </a:solidFill>
              </a:rPr>
              <a:t>achizitionarii</a:t>
            </a:r>
            <a:r>
              <a:rPr lang="en-GB" sz="2700" b="1" dirty="0" smtClean="0">
                <a:solidFill>
                  <a:srgbClr val="FF0000"/>
                </a:solidFill>
              </a:rPr>
              <a:t> de </a:t>
            </a:r>
            <a:r>
              <a:rPr lang="en-GB" sz="2700" b="1" dirty="0" err="1" smtClean="0">
                <a:solidFill>
                  <a:srgbClr val="FF0000"/>
                </a:solidFill>
              </a:rPr>
              <a:t>stocuri</a:t>
            </a:r>
            <a:r>
              <a:rPr lang="en-GB" sz="2700" b="1" dirty="0" smtClean="0">
                <a:solidFill>
                  <a:srgbClr val="FF0000"/>
                </a:solidFill>
              </a:rPr>
              <a:t> cu </a:t>
            </a:r>
            <a:r>
              <a:rPr lang="en-GB" sz="2700" b="1" dirty="0" err="1" smtClean="0">
                <a:solidFill>
                  <a:srgbClr val="FF0000"/>
                </a:solidFill>
              </a:rPr>
              <a:t>plata</a:t>
            </a:r>
            <a:r>
              <a:rPr lang="en-GB" sz="2700" b="1" dirty="0" smtClean="0">
                <a:solidFill>
                  <a:srgbClr val="FF0000"/>
                </a:solidFill>
              </a:rPr>
              <a:t> </a:t>
            </a:r>
            <a:r>
              <a:rPr lang="en-GB" sz="2700" b="1" dirty="0" err="1" smtClean="0">
                <a:solidFill>
                  <a:srgbClr val="FF0000"/>
                </a:solidFill>
              </a:rPr>
              <a:t>prin</a:t>
            </a:r>
            <a:r>
              <a:rPr lang="en-GB" sz="2700" b="1" dirty="0" smtClean="0">
                <a:solidFill>
                  <a:srgbClr val="FF0000"/>
                </a:solidFill>
              </a:rPr>
              <a:t> </a:t>
            </a:r>
            <a:r>
              <a:rPr lang="en-GB" sz="2700" b="1" dirty="0" err="1" smtClean="0">
                <a:solidFill>
                  <a:srgbClr val="FF0000"/>
                </a:solidFill>
              </a:rPr>
              <a:t>banca</a:t>
            </a:r>
            <a:r>
              <a:rPr lang="en-GB" sz="2700" b="1" dirty="0" smtClean="0">
                <a:solidFill>
                  <a:srgbClr val="FF0000"/>
                </a:solidFill>
              </a:rPr>
              <a:t> !!!) </a:t>
            </a:r>
            <a:endParaRPr lang="ro-RO" sz="2700" b="1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72066" y="1928802"/>
            <a:ext cx="3643338" cy="4572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FFFF00"/>
                </a:solidFill>
              </a:rPr>
              <a:t>IN NIR (in </a:t>
            </a:r>
            <a:r>
              <a:rPr lang="en-GB" b="1" dirty="0" err="1" smtClean="0">
                <a:solidFill>
                  <a:srgbClr val="FFFF00"/>
                </a:solidFill>
              </a:rPr>
              <a:t>programul</a:t>
            </a:r>
            <a:r>
              <a:rPr lang="en-GB" b="1" dirty="0" smtClean="0">
                <a:solidFill>
                  <a:srgbClr val="FFFF00"/>
                </a:solidFill>
              </a:rPr>
              <a:t> de </a:t>
            </a:r>
            <a:r>
              <a:rPr lang="en-GB" b="1" dirty="0" err="1" smtClean="0">
                <a:solidFill>
                  <a:srgbClr val="FFFF00"/>
                </a:solidFill>
              </a:rPr>
              <a:t>gestiune</a:t>
            </a:r>
            <a:r>
              <a:rPr lang="en-GB" b="1" dirty="0" smtClean="0">
                <a:solidFill>
                  <a:srgbClr val="FFFF00"/>
                </a:solidFill>
              </a:rPr>
              <a:t>)  se </a:t>
            </a:r>
            <a:r>
              <a:rPr lang="en-GB" b="1" dirty="0" err="1" smtClean="0">
                <a:solidFill>
                  <a:srgbClr val="FFFF00"/>
                </a:solidFill>
              </a:rPr>
              <a:t>introduc</a:t>
            </a:r>
            <a:r>
              <a:rPr lang="en-GB" b="1" dirty="0" smtClean="0">
                <a:solidFill>
                  <a:srgbClr val="FFFF00"/>
                </a:solidFill>
              </a:rPr>
              <a:t>  </a:t>
            </a:r>
            <a:r>
              <a:rPr lang="en-GB" b="1" dirty="0" err="1" smtClean="0">
                <a:solidFill>
                  <a:srgbClr val="FFFF00"/>
                </a:solidFill>
              </a:rPr>
              <a:t>articol</a:t>
            </a:r>
            <a:r>
              <a:rPr lang="en-GB" b="1" dirty="0" smtClean="0">
                <a:solidFill>
                  <a:srgbClr val="FFFF00"/>
                </a:solidFill>
              </a:rPr>
              <a:t> cu </a:t>
            </a:r>
            <a:r>
              <a:rPr lang="en-GB" b="1" dirty="0" err="1" smtClean="0">
                <a:solidFill>
                  <a:srgbClr val="FFFF00"/>
                </a:solidFill>
              </a:rPr>
              <a:t>articol</a:t>
            </a:r>
            <a:r>
              <a:rPr lang="en-GB" b="1" dirty="0" smtClean="0">
                <a:solidFill>
                  <a:srgbClr val="FFFF00"/>
                </a:solidFill>
              </a:rPr>
              <a:t>, </a:t>
            </a:r>
            <a:r>
              <a:rPr lang="en-GB" b="1" dirty="0" err="1" smtClean="0">
                <a:solidFill>
                  <a:srgbClr val="FFFF00"/>
                </a:solidFill>
              </a:rPr>
              <a:t>toate</a:t>
            </a:r>
            <a:r>
              <a:rPr lang="en-GB" b="1" dirty="0" smtClean="0">
                <a:solidFill>
                  <a:srgbClr val="FFFF00"/>
                </a:solidFill>
              </a:rPr>
              <a:t> </a:t>
            </a:r>
            <a:r>
              <a:rPr lang="en-GB" b="1" dirty="0" err="1" smtClean="0">
                <a:solidFill>
                  <a:srgbClr val="FFFF00"/>
                </a:solidFill>
              </a:rPr>
              <a:t>stocurile</a:t>
            </a:r>
            <a:r>
              <a:rPr lang="en-GB" b="1" dirty="0" smtClean="0">
                <a:solidFill>
                  <a:srgbClr val="FFFF00"/>
                </a:solidFill>
              </a:rPr>
              <a:t> </a:t>
            </a:r>
            <a:r>
              <a:rPr lang="en-GB" b="1" dirty="0" err="1" smtClean="0">
                <a:solidFill>
                  <a:srgbClr val="FFFF00"/>
                </a:solidFill>
              </a:rPr>
              <a:t>specificate</a:t>
            </a:r>
            <a:r>
              <a:rPr lang="en-GB" b="1" dirty="0" smtClean="0">
                <a:solidFill>
                  <a:srgbClr val="FFFF00"/>
                </a:solidFill>
              </a:rPr>
              <a:t> in </a:t>
            </a:r>
            <a:r>
              <a:rPr lang="en-GB" b="1" dirty="0" err="1" smtClean="0">
                <a:solidFill>
                  <a:srgbClr val="FFFF00"/>
                </a:solidFill>
              </a:rPr>
              <a:t>factura</a:t>
            </a:r>
            <a:r>
              <a:rPr lang="en-GB" b="1" dirty="0" smtClean="0">
                <a:solidFill>
                  <a:srgbClr val="FFFF00"/>
                </a:solidFill>
              </a:rPr>
              <a:t>,  de </a:t>
            </a:r>
            <a:r>
              <a:rPr lang="en-GB" b="1" dirty="0" err="1" smtClean="0">
                <a:solidFill>
                  <a:srgbClr val="FFFF00"/>
                </a:solidFill>
              </a:rPr>
              <a:t>catre</a:t>
            </a:r>
            <a:r>
              <a:rPr lang="en-GB" b="1" dirty="0" smtClean="0">
                <a:solidFill>
                  <a:srgbClr val="FFFF00"/>
                </a:solidFill>
              </a:rPr>
              <a:t>  </a:t>
            </a:r>
            <a:r>
              <a:rPr lang="en-GB" b="1" dirty="0" err="1" smtClean="0">
                <a:solidFill>
                  <a:srgbClr val="FFFF00"/>
                </a:solidFill>
              </a:rPr>
              <a:t>contabil</a:t>
            </a:r>
            <a:r>
              <a:rPr lang="en-GB" b="1" dirty="0" smtClean="0">
                <a:solidFill>
                  <a:srgbClr val="FFFF00"/>
                </a:solidFill>
              </a:rPr>
              <a:t> .</a:t>
            </a:r>
          </a:p>
          <a:p>
            <a:pPr algn="ctr"/>
            <a:endParaRPr lang="en-GB" dirty="0" smtClean="0"/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NIR –</a:t>
            </a:r>
            <a:r>
              <a:rPr lang="en-GB" dirty="0" err="1" smtClean="0">
                <a:solidFill>
                  <a:schemeClr val="tx1"/>
                </a:solidFill>
              </a:rPr>
              <a:t>ul</a:t>
            </a:r>
            <a:r>
              <a:rPr lang="en-GB" dirty="0" smtClean="0">
                <a:solidFill>
                  <a:schemeClr val="tx1"/>
                </a:solidFill>
              </a:rPr>
              <a:t> se </a:t>
            </a:r>
            <a:r>
              <a:rPr lang="en-GB" dirty="0" err="1" smtClean="0">
                <a:solidFill>
                  <a:schemeClr val="tx1"/>
                </a:solidFill>
              </a:rPr>
              <a:t>semneaza</a:t>
            </a:r>
            <a:r>
              <a:rPr lang="en-GB" dirty="0" smtClean="0">
                <a:solidFill>
                  <a:schemeClr val="tx1"/>
                </a:solidFill>
              </a:rPr>
              <a:t> de </a:t>
            </a:r>
            <a:r>
              <a:rPr lang="en-GB" dirty="0" err="1" smtClean="0">
                <a:solidFill>
                  <a:schemeClr val="tx1"/>
                </a:solidFill>
              </a:rPr>
              <a:t>gestionar</a:t>
            </a:r>
            <a:r>
              <a:rPr lang="en-GB" dirty="0" smtClean="0">
                <a:solidFill>
                  <a:schemeClr val="tx1"/>
                </a:solidFill>
              </a:rPr>
              <a:t>,  </a:t>
            </a:r>
            <a:r>
              <a:rPr lang="en-GB" dirty="0" err="1" smtClean="0">
                <a:solidFill>
                  <a:schemeClr val="tx1"/>
                </a:solidFill>
              </a:rPr>
              <a:t>si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 err="1" smtClean="0">
                <a:solidFill>
                  <a:schemeClr val="tx1"/>
                </a:solidFill>
              </a:rPr>
              <a:t>comisia</a:t>
            </a:r>
            <a:r>
              <a:rPr lang="en-GB" dirty="0" smtClean="0">
                <a:solidFill>
                  <a:schemeClr val="tx1"/>
                </a:solidFill>
              </a:rPr>
              <a:t> de </a:t>
            </a:r>
            <a:r>
              <a:rPr lang="en-GB" dirty="0" err="1" smtClean="0">
                <a:solidFill>
                  <a:schemeClr val="tx1"/>
                </a:solidFill>
              </a:rPr>
              <a:t>receptie</a:t>
            </a:r>
            <a:r>
              <a:rPr lang="en-GB" dirty="0" smtClean="0">
                <a:solidFill>
                  <a:schemeClr val="tx1"/>
                </a:solidFill>
              </a:rPr>
              <a:t>,  </a:t>
            </a:r>
            <a:r>
              <a:rPr lang="en-GB" dirty="0" err="1" smtClean="0">
                <a:solidFill>
                  <a:schemeClr val="tx1"/>
                </a:solidFill>
              </a:rPr>
              <a:t>certificand</a:t>
            </a:r>
            <a:r>
              <a:rPr lang="en-GB" dirty="0" smtClean="0">
                <a:solidFill>
                  <a:schemeClr val="tx1"/>
                </a:solidFill>
              </a:rPr>
              <a:t>  </a:t>
            </a:r>
            <a:r>
              <a:rPr lang="en-GB" dirty="0" err="1" smtClean="0">
                <a:solidFill>
                  <a:schemeClr val="tx1"/>
                </a:solidFill>
              </a:rPr>
              <a:t>astfel</a:t>
            </a:r>
            <a:r>
              <a:rPr lang="en-GB" dirty="0" smtClean="0">
                <a:solidFill>
                  <a:schemeClr val="tx1"/>
                </a:solidFill>
              </a:rPr>
              <a:t>  </a:t>
            </a:r>
            <a:r>
              <a:rPr lang="en-GB" dirty="0" err="1" smtClean="0">
                <a:solidFill>
                  <a:schemeClr val="tx1"/>
                </a:solidFill>
              </a:rPr>
              <a:t>intrarea</a:t>
            </a:r>
            <a:r>
              <a:rPr lang="en-GB" dirty="0" smtClean="0">
                <a:solidFill>
                  <a:schemeClr val="tx1"/>
                </a:solidFill>
              </a:rPr>
              <a:t> in  </a:t>
            </a:r>
            <a:r>
              <a:rPr lang="en-GB" dirty="0" err="1" smtClean="0">
                <a:solidFill>
                  <a:schemeClr val="tx1"/>
                </a:solidFill>
              </a:rPr>
              <a:t>entitatea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 err="1" smtClean="0">
                <a:solidFill>
                  <a:schemeClr val="tx1"/>
                </a:solidFill>
              </a:rPr>
              <a:t>publica</a:t>
            </a:r>
            <a:r>
              <a:rPr lang="en-GB" dirty="0" smtClean="0">
                <a:solidFill>
                  <a:schemeClr val="tx1"/>
                </a:solidFill>
              </a:rPr>
              <a:t> a </a:t>
            </a:r>
            <a:r>
              <a:rPr lang="en-GB" dirty="0" err="1" smtClean="0">
                <a:solidFill>
                  <a:schemeClr val="tx1"/>
                </a:solidFill>
              </a:rPr>
              <a:t>bunurilor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 err="1" smtClean="0">
                <a:solidFill>
                  <a:schemeClr val="tx1"/>
                </a:solidFill>
              </a:rPr>
              <a:t>specificate</a:t>
            </a:r>
            <a:r>
              <a:rPr lang="en-GB" dirty="0" smtClean="0">
                <a:solidFill>
                  <a:schemeClr val="tx1"/>
                </a:solidFill>
              </a:rPr>
              <a:t> .</a:t>
            </a:r>
          </a:p>
          <a:p>
            <a:pPr algn="ctr"/>
            <a:endParaRPr lang="en-GB" dirty="0" smtClean="0"/>
          </a:p>
          <a:p>
            <a:pPr algn="ctr"/>
            <a:r>
              <a:rPr lang="en-GB" b="1" dirty="0" err="1" smtClean="0">
                <a:solidFill>
                  <a:schemeClr val="bg1"/>
                </a:solidFill>
              </a:rPr>
              <a:t>Responsabilitatea</a:t>
            </a:r>
            <a:r>
              <a:rPr lang="en-GB" b="1" dirty="0" smtClean="0">
                <a:solidFill>
                  <a:schemeClr val="bg1"/>
                </a:solidFill>
              </a:rPr>
              <a:t> </a:t>
            </a:r>
            <a:r>
              <a:rPr lang="en-GB" b="1" dirty="0" err="1" smtClean="0">
                <a:solidFill>
                  <a:schemeClr val="bg1"/>
                </a:solidFill>
              </a:rPr>
              <a:t>asupra</a:t>
            </a:r>
            <a:r>
              <a:rPr lang="en-GB" b="1" dirty="0" smtClean="0">
                <a:solidFill>
                  <a:schemeClr val="bg1"/>
                </a:solidFill>
              </a:rPr>
              <a:t> </a:t>
            </a:r>
            <a:r>
              <a:rPr lang="en-GB" b="1" dirty="0" err="1" smtClean="0">
                <a:solidFill>
                  <a:schemeClr val="bg1"/>
                </a:solidFill>
              </a:rPr>
              <a:t>stocurilor</a:t>
            </a:r>
            <a:r>
              <a:rPr lang="en-GB" b="1" dirty="0" smtClean="0">
                <a:solidFill>
                  <a:schemeClr val="bg1"/>
                </a:solidFill>
              </a:rPr>
              <a:t> se </a:t>
            </a:r>
            <a:r>
              <a:rPr lang="en-GB" b="1" dirty="0" err="1" smtClean="0">
                <a:solidFill>
                  <a:schemeClr val="bg1"/>
                </a:solidFill>
              </a:rPr>
              <a:t>transfera</a:t>
            </a:r>
            <a:r>
              <a:rPr lang="en-GB" b="1" dirty="0" smtClean="0">
                <a:solidFill>
                  <a:schemeClr val="bg1"/>
                </a:solidFill>
              </a:rPr>
              <a:t> </a:t>
            </a:r>
            <a:r>
              <a:rPr lang="en-GB" b="1" dirty="0" err="1" smtClean="0">
                <a:solidFill>
                  <a:schemeClr val="bg1"/>
                </a:solidFill>
              </a:rPr>
              <a:t>asupra</a:t>
            </a:r>
            <a:r>
              <a:rPr lang="en-GB" b="1" dirty="0" smtClean="0">
                <a:solidFill>
                  <a:schemeClr val="bg1"/>
                </a:solidFill>
              </a:rPr>
              <a:t> </a:t>
            </a:r>
            <a:r>
              <a:rPr lang="en-GB" b="1" dirty="0" err="1" smtClean="0">
                <a:solidFill>
                  <a:schemeClr val="bg1"/>
                </a:solidFill>
              </a:rPr>
              <a:t>gestionarului</a:t>
            </a:r>
            <a:r>
              <a:rPr lang="en-GB" b="1" dirty="0" smtClean="0">
                <a:solidFill>
                  <a:schemeClr val="bg1"/>
                </a:solidFill>
              </a:rPr>
              <a:t> !</a:t>
            </a:r>
            <a:endParaRPr lang="ro-RO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/>
          <p:cNvSpPr txBox="1"/>
          <p:nvPr/>
        </p:nvSpPr>
        <p:spPr>
          <a:xfrm>
            <a:off x="1571604" y="1500174"/>
            <a:ext cx="6143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800" b="1" dirty="0" smtClean="0">
                <a:solidFill>
                  <a:srgbClr val="00B050"/>
                </a:solidFill>
              </a:rPr>
              <a:t>4.Bon de consum</a:t>
            </a:r>
            <a:endParaRPr lang="ro-RO" sz="2800" b="1" dirty="0">
              <a:solidFill>
                <a:srgbClr val="00B050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1321571" y="1178703"/>
            <a:ext cx="2786082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itlu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DOCUMENTE PENTRU PLATI PRIN  CASA</a:t>
            </a:r>
            <a:br>
              <a:rPr lang="en-GB" sz="3200" b="1" dirty="0" smtClean="0">
                <a:solidFill>
                  <a:srgbClr val="FF0000"/>
                </a:solidFill>
              </a:rPr>
            </a:br>
            <a:r>
              <a:rPr lang="en-GB" sz="2700" b="1" dirty="0" smtClean="0">
                <a:solidFill>
                  <a:srgbClr val="FF0000"/>
                </a:solidFill>
              </a:rPr>
              <a:t>(se </a:t>
            </a:r>
            <a:r>
              <a:rPr lang="en-GB" sz="2700" b="1" dirty="0" err="1" smtClean="0">
                <a:solidFill>
                  <a:srgbClr val="FF0000"/>
                </a:solidFill>
              </a:rPr>
              <a:t>intocmesc</a:t>
            </a:r>
            <a:r>
              <a:rPr lang="en-GB" sz="2700" b="1" dirty="0" smtClean="0">
                <a:solidFill>
                  <a:srgbClr val="FF0000"/>
                </a:solidFill>
              </a:rPr>
              <a:t> </a:t>
            </a:r>
            <a:r>
              <a:rPr lang="en-GB" sz="2700" b="1" dirty="0" err="1" smtClean="0">
                <a:solidFill>
                  <a:srgbClr val="FF0000"/>
                </a:solidFill>
              </a:rPr>
              <a:t>si</a:t>
            </a:r>
            <a:r>
              <a:rPr lang="en-GB" sz="2700" b="1" dirty="0" smtClean="0">
                <a:solidFill>
                  <a:srgbClr val="FF0000"/>
                </a:solidFill>
              </a:rPr>
              <a:t> in </a:t>
            </a:r>
            <a:r>
              <a:rPr lang="en-GB" sz="2700" b="1" dirty="0" err="1" smtClean="0">
                <a:solidFill>
                  <a:srgbClr val="FF0000"/>
                </a:solidFill>
              </a:rPr>
              <a:t>situatia</a:t>
            </a:r>
            <a:r>
              <a:rPr lang="en-GB" sz="2700" b="1" dirty="0" smtClean="0">
                <a:solidFill>
                  <a:srgbClr val="FF0000"/>
                </a:solidFill>
              </a:rPr>
              <a:t> </a:t>
            </a:r>
            <a:r>
              <a:rPr lang="en-GB" sz="2700" b="1" dirty="0" err="1" smtClean="0">
                <a:solidFill>
                  <a:srgbClr val="FF0000"/>
                </a:solidFill>
              </a:rPr>
              <a:t>achizitionarii</a:t>
            </a:r>
            <a:r>
              <a:rPr lang="en-GB" sz="2700" b="1" dirty="0" smtClean="0">
                <a:solidFill>
                  <a:srgbClr val="FF0000"/>
                </a:solidFill>
              </a:rPr>
              <a:t> de </a:t>
            </a:r>
            <a:r>
              <a:rPr lang="en-GB" sz="2700" b="1" dirty="0" err="1" smtClean="0">
                <a:solidFill>
                  <a:srgbClr val="FF0000"/>
                </a:solidFill>
              </a:rPr>
              <a:t>stocuri</a:t>
            </a:r>
            <a:r>
              <a:rPr lang="en-GB" sz="2700" b="1" dirty="0" smtClean="0">
                <a:solidFill>
                  <a:srgbClr val="FF0000"/>
                </a:solidFill>
              </a:rPr>
              <a:t> cu </a:t>
            </a:r>
            <a:r>
              <a:rPr lang="en-GB" sz="2700" b="1" dirty="0" err="1" smtClean="0">
                <a:solidFill>
                  <a:srgbClr val="FF0000"/>
                </a:solidFill>
              </a:rPr>
              <a:t>plata</a:t>
            </a:r>
            <a:r>
              <a:rPr lang="en-GB" sz="2700" b="1" dirty="0" smtClean="0">
                <a:solidFill>
                  <a:srgbClr val="FF0000"/>
                </a:solidFill>
              </a:rPr>
              <a:t> </a:t>
            </a:r>
            <a:r>
              <a:rPr lang="en-GB" sz="2700" b="1" dirty="0" err="1" smtClean="0">
                <a:solidFill>
                  <a:srgbClr val="FF0000"/>
                </a:solidFill>
              </a:rPr>
              <a:t>prin</a:t>
            </a:r>
            <a:r>
              <a:rPr lang="en-GB" sz="2700" b="1" dirty="0" smtClean="0">
                <a:solidFill>
                  <a:srgbClr val="FF0000"/>
                </a:solidFill>
              </a:rPr>
              <a:t> </a:t>
            </a:r>
            <a:r>
              <a:rPr lang="en-GB" sz="2700" b="1" dirty="0" err="1" smtClean="0">
                <a:solidFill>
                  <a:srgbClr val="FF0000"/>
                </a:solidFill>
              </a:rPr>
              <a:t>banca</a:t>
            </a:r>
            <a:r>
              <a:rPr lang="en-GB" sz="2700" b="1" dirty="0" smtClean="0">
                <a:solidFill>
                  <a:srgbClr val="FF0000"/>
                </a:solidFill>
              </a:rPr>
              <a:t> !!!) </a:t>
            </a:r>
            <a:endParaRPr lang="ro-RO" sz="2700" b="1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500694" y="2214554"/>
            <a:ext cx="3071834" cy="42148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 err="1" smtClean="0">
                <a:solidFill>
                  <a:srgbClr val="FFFF00"/>
                </a:solidFill>
              </a:rPr>
              <a:t>Bonul</a:t>
            </a:r>
            <a:r>
              <a:rPr lang="en-GB" sz="1400" b="1" dirty="0" smtClean="0">
                <a:solidFill>
                  <a:srgbClr val="FFFF00"/>
                </a:solidFill>
              </a:rPr>
              <a:t> de </a:t>
            </a:r>
            <a:r>
              <a:rPr lang="en-GB" sz="1400" b="1" dirty="0" err="1" smtClean="0">
                <a:solidFill>
                  <a:srgbClr val="FFFF00"/>
                </a:solidFill>
              </a:rPr>
              <a:t>consum</a:t>
            </a:r>
            <a:r>
              <a:rPr lang="en-GB" sz="1400" b="1" dirty="0" smtClean="0">
                <a:solidFill>
                  <a:srgbClr val="FFFF00"/>
                </a:solidFill>
              </a:rPr>
              <a:t> </a:t>
            </a:r>
            <a:r>
              <a:rPr lang="en-GB" sz="1400" b="1" dirty="0" err="1" smtClean="0">
                <a:solidFill>
                  <a:srgbClr val="FFFF00"/>
                </a:solidFill>
              </a:rPr>
              <a:t>este</a:t>
            </a:r>
            <a:r>
              <a:rPr lang="en-GB" sz="1400" b="1" dirty="0" smtClean="0">
                <a:solidFill>
                  <a:srgbClr val="FFFF00"/>
                </a:solidFill>
              </a:rPr>
              <a:t> </a:t>
            </a:r>
            <a:r>
              <a:rPr lang="en-GB" sz="1400" b="1" dirty="0" err="1" smtClean="0">
                <a:solidFill>
                  <a:srgbClr val="FFFF00"/>
                </a:solidFill>
              </a:rPr>
              <a:t>obligatoriu</a:t>
            </a:r>
            <a:r>
              <a:rPr lang="en-GB" sz="1400" b="1" dirty="0" smtClean="0">
                <a:solidFill>
                  <a:srgbClr val="FFFF00"/>
                </a:solidFill>
              </a:rPr>
              <a:t> </a:t>
            </a:r>
            <a:r>
              <a:rPr lang="en-GB" sz="1400" b="1" dirty="0" err="1" smtClean="0">
                <a:solidFill>
                  <a:srgbClr val="FFFF00"/>
                </a:solidFill>
              </a:rPr>
              <a:t>sa</a:t>
            </a:r>
            <a:r>
              <a:rPr lang="en-GB" sz="1400" b="1" dirty="0" smtClean="0">
                <a:solidFill>
                  <a:srgbClr val="FFFF00"/>
                </a:solidFill>
              </a:rPr>
              <a:t> fie </a:t>
            </a:r>
            <a:r>
              <a:rPr lang="en-GB" sz="1400" b="1" dirty="0" err="1" smtClean="0">
                <a:solidFill>
                  <a:srgbClr val="FFFF00"/>
                </a:solidFill>
              </a:rPr>
              <a:t>intocmit</a:t>
            </a:r>
            <a:r>
              <a:rPr lang="en-GB" sz="1400" b="1" dirty="0" smtClean="0">
                <a:solidFill>
                  <a:srgbClr val="FFFF00"/>
                </a:solidFill>
              </a:rPr>
              <a:t> de </a:t>
            </a:r>
            <a:r>
              <a:rPr lang="en-GB" sz="1400" b="1" dirty="0" err="1" smtClean="0">
                <a:solidFill>
                  <a:srgbClr val="FFFF00"/>
                </a:solidFill>
              </a:rPr>
              <a:t>catre</a:t>
            </a:r>
            <a:r>
              <a:rPr lang="en-GB" sz="1400" b="1" dirty="0" smtClean="0">
                <a:solidFill>
                  <a:srgbClr val="FFFF00"/>
                </a:solidFill>
              </a:rPr>
              <a:t> </a:t>
            </a:r>
            <a:r>
              <a:rPr lang="en-GB" sz="1400" b="1" dirty="0" err="1" smtClean="0">
                <a:solidFill>
                  <a:srgbClr val="FFFF00"/>
                </a:solidFill>
              </a:rPr>
              <a:t>contabil</a:t>
            </a:r>
            <a:r>
              <a:rPr lang="en-GB" sz="1400" b="1" dirty="0" smtClean="0">
                <a:solidFill>
                  <a:srgbClr val="FFFF00"/>
                </a:solidFill>
              </a:rPr>
              <a:t> cu </a:t>
            </a:r>
            <a:r>
              <a:rPr lang="en-GB" sz="1400" b="1" dirty="0" err="1" smtClean="0">
                <a:solidFill>
                  <a:srgbClr val="FFFF00"/>
                </a:solidFill>
              </a:rPr>
              <a:t>specificarea</a:t>
            </a:r>
            <a:r>
              <a:rPr lang="en-GB" sz="1400" b="1" dirty="0" smtClean="0">
                <a:solidFill>
                  <a:srgbClr val="FFFF00"/>
                </a:solidFill>
              </a:rPr>
              <a:t> </a:t>
            </a:r>
            <a:r>
              <a:rPr lang="en-GB" sz="1400" b="1" dirty="0" err="1" smtClean="0">
                <a:solidFill>
                  <a:srgbClr val="FFFF00"/>
                </a:solidFill>
              </a:rPr>
              <a:t>compartimentului</a:t>
            </a:r>
            <a:r>
              <a:rPr lang="en-GB" sz="1400" b="1" dirty="0" smtClean="0">
                <a:solidFill>
                  <a:srgbClr val="FFFF00"/>
                </a:solidFill>
              </a:rPr>
              <a:t>  </a:t>
            </a:r>
            <a:r>
              <a:rPr lang="en-GB" sz="1400" b="1" dirty="0" err="1" smtClean="0">
                <a:solidFill>
                  <a:srgbClr val="FFFF00"/>
                </a:solidFill>
              </a:rPr>
              <a:t>sau</a:t>
            </a:r>
            <a:r>
              <a:rPr lang="en-GB" sz="1400" b="1" dirty="0" smtClean="0">
                <a:solidFill>
                  <a:srgbClr val="FFFF00"/>
                </a:solidFill>
              </a:rPr>
              <a:t> a </a:t>
            </a:r>
            <a:r>
              <a:rPr lang="en-GB" sz="1400" b="1" dirty="0" err="1" smtClean="0">
                <a:solidFill>
                  <a:srgbClr val="FFFF00"/>
                </a:solidFill>
              </a:rPr>
              <a:t>lucrarilor</a:t>
            </a:r>
            <a:r>
              <a:rPr lang="en-GB" sz="1400" b="1" dirty="0" smtClean="0">
                <a:solidFill>
                  <a:srgbClr val="FFFF00"/>
                </a:solidFill>
              </a:rPr>
              <a:t> </a:t>
            </a:r>
            <a:r>
              <a:rPr lang="en-GB" sz="1400" b="1" dirty="0" err="1" smtClean="0">
                <a:solidFill>
                  <a:srgbClr val="FFFF00"/>
                </a:solidFill>
              </a:rPr>
              <a:t>mai</a:t>
            </a:r>
            <a:r>
              <a:rPr lang="en-GB" sz="1400" b="1" dirty="0" smtClean="0">
                <a:solidFill>
                  <a:srgbClr val="FFFF00"/>
                </a:solidFill>
              </a:rPr>
              <a:t> </a:t>
            </a:r>
            <a:r>
              <a:rPr lang="en-GB" sz="1400" b="1" dirty="0" err="1" smtClean="0">
                <a:solidFill>
                  <a:srgbClr val="FFFF00"/>
                </a:solidFill>
              </a:rPr>
              <a:t>complxe</a:t>
            </a:r>
            <a:r>
              <a:rPr lang="en-GB" sz="1400" b="1" dirty="0" smtClean="0">
                <a:solidFill>
                  <a:srgbClr val="FFFF00"/>
                </a:solidFill>
              </a:rPr>
              <a:t> </a:t>
            </a:r>
            <a:r>
              <a:rPr lang="en-GB" sz="1400" b="1" dirty="0" err="1" smtClean="0">
                <a:solidFill>
                  <a:srgbClr val="FFFF00"/>
                </a:solidFill>
              </a:rPr>
              <a:t>efectuate</a:t>
            </a:r>
            <a:r>
              <a:rPr lang="en-GB" sz="1400" b="1" dirty="0" smtClean="0">
                <a:solidFill>
                  <a:srgbClr val="FFFF00"/>
                </a:solidFill>
              </a:rPr>
              <a:t> in </a:t>
            </a:r>
            <a:r>
              <a:rPr lang="en-GB" sz="1400" b="1" dirty="0" err="1" smtClean="0">
                <a:solidFill>
                  <a:srgbClr val="FFFF00"/>
                </a:solidFill>
              </a:rPr>
              <a:t>regie</a:t>
            </a:r>
            <a:r>
              <a:rPr lang="en-GB" sz="1400" b="1" dirty="0" smtClean="0">
                <a:solidFill>
                  <a:srgbClr val="FFFF00"/>
                </a:solidFill>
              </a:rPr>
              <a:t> </a:t>
            </a:r>
            <a:r>
              <a:rPr lang="en-GB" sz="1400" b="1" dirty="0" err="1" smtClean="0">
                <a:solidFill>
                  <a:srgbClr val="FFFF00"/>
                </a:solidFill>
              </a:rPr>
              <a:t>proprie</a:t>
            </a:r>
            <a:r>
              <a:rPr lang="en-GB" sz="1400" b="1" dirty="0" smtClean="0">
                <a:solidFill>
                  <a:srgbClr val="FFFF00"/>
                </a:solidFill>
              </a:rPr>
              <a:t>  (</a:t>
            </a:r>
            <a:r>
              <a:rPr lang="en-GB" sz="1400" b="1" dirty="0" err="1" smtClean="0">
                <a:solidFill>
                  <a:srgbClr val="FFFF00"/>
                </a:solidFill>
              </a:rPr>
              <a:t>cazul</a:t>
            </a:r>
            <a:r>
              <a:rPr lang="en-GB" sz="1400" b="1" dirty="0" smtClean="0">
                <a:solidFill>
                  <a:srgbClr val="FFFF00"/>
                </a:solidFill>
              </a:rPr>
              <a:t> </a:t>
            </a:r>
            <a:r>
              <a:rPr lang="en-GB" sz="1400" b="1" dirty="0" err="1" smtClean="0">
                <a:solidFill>
                  <a:srgbClr val="FFFF00"/>
                </a:solidFill>
              </a:rPr>
              <a:t>productiei</a:t>
            </a:r>
            <a:r>
              <a:rPr lang="en-GB" sz="1400" b="1" dirty="0" smtClean="0">
                <a:solidFill>
                  <a:srgbClr val="FFFF00"/>
                </a:solidFill>
              </a:rPr>
              <a:t> de </a:t>
            </a:r>
            <a:r>
              <a:rPr lang="en-GB" sz="1400" b="1" dirty="0" err="1" smtClean="0">
                <a:solidFill>
                  <a:srgbClr val="FFFF00"/>
                </a:solidFill>
              </a:rPr>
              <a:t>imobilizari</a:t>
            </a:r>
            <a:r>
              <a:rPr lang="en-GB" sz="1400" b="1" dirty="0" smtClean="0">
                <a:solidFill>
                  <a:srgbClr val="FFFF00"/>
                </a:solidFill>
              </a:rPr>
              <a:t>)  </a:t>
            </a:r>
          </a:p>
          <a:p>
            <a:pPr algn="ctr"/>
            <a:endParaRPr lang="en-GB" sz="1400" dirty="0" smtClean="0"/>
          </a:p>
          <a:p>
            <a:pPr algn="ctr"/>
            <a:r>
              <a:rPr lang="en-GB" sz="1400" b="1" dirty="0" smtClean="0">
                <a:solidFill>
                  <a:schemeClr val="tx1"/>
                </a:solidFill>
              </a:rPr>
              <a:t>Se </a:t>
            </a:r>
            <a:r>
              <a:rPr lang="en-GB" sz="1400" b="1" dirty="0" err="1" smtClean="0">
                <a:solidFill>
                  <a:schemeClr val="tx1"/>
                </a:solidFill>
              </a:rPr>
              <a:t>semneaza</a:t>
            </a:r>
            <a:r>
              <a:rPr lang="en-GB" sz="1400" b="1" dirty="0" smtClean="0">
                <a:solidFill>
                  <a:schemeClr val="tx1"/>
                </a:solidFill>
              </a:rPr>
              <a:t> de </a:t>
            </a:r>
            <a:r>
              <a:rPr lang="en-GB" sz="1400" b="1" dirty="0" err="1" smtClean="0">
                <a:solidFill>
                  <a:schemeClr val="tx1"/>
                </a:solidFill>
              </a:rPr>
              <a:t>gestionar</a:t>
            </a:r>
            <a:r>
              <a:rPr lang="en-GB" sz="1400" b="1" dirty="0" smtClean="0">
                <a:solidFill>
                  <a:schemeClr val="tx1"/>
                </a:solidFill>
              </a:rPr>
              <a:t> </a:t>
            </a:r>
            <a:r>
              <a:rPr lang="en-GB" sz="1400" b="1" dirty="0" err="1" smtClean="0">
                <a:solidFill>
                  <a:schemeClr val="tx1"/>
                </a:solidFill>
              </a:rPr>
              <a:t>si</a:t>
            </a:r>
            <a:r>
              <a:rPr lang="en-GB" sz="1400" b="1" dirty="0" smtClean="0">
                <a:solidFill>
                  <a:schemeClr val="tx1"/>
                </a:solidFill>
              </a:rPr>
              <a:t> </a:t>
            </a:r>
            <a:r>
              <a:rPr lang="en-GB" sz="1400" b="1" dirty="0" err="1" smtClean="0">
                <a:solidFill>
                  <a:schemeClr val="tx1"/>
                </a:solidFill>
              </a:rPr>
              <a:t>persoana</a:t>
            </a:r>
            <a:r>
              <a:rPr lang="en-GB" sz="1400" b="1" dirty="0" smtClean="0">
                <a:solidFill>
                  <a:schemeClr val="tx1"/>
                </a:solidFill>
              </a:rPr>
              <a:t> care </a:t>
            </a:r>
            <a:r>
              <a:rPr lang="en-GB" sz="1400" b="1" dirty="0" err="1" smtClean="0">
                <a:solidFill>
                  <a:schemeClr val="tx1"/>
                </a:solidFill>
              </a:rPr>
              <a:t>consuma</a:t>
            </a:r>
            <a:r>
              <a:rPr lang="en-GB" sz="1400" b="1" dirty="0" smtClean="0">
                <a:solidFill>
                  <a:schemeClr val="tx1"/>
                </a:solidFill>
              </a:rPr>
              <a:t> (</a:t>
            </a:r>
            <a:r>
              <a:rPr lang="en-GB" sz="1400" b="1" dirty="0" err="1" smtClean="0">
                <a:solidFill>
                  <a:schemeClr val="tx1"/>
                </a:solidFill>
              </a:rPr>
              <a:t>sau</a:t>
            </a:r>
            <a:r>
              <a:rPr lang="en-GB" sz="1400" b="1" dirty="0" smtClean="0">
                <a:solidFill>
                  <a:schemeClr val="tx1"/>
                </a:solidFill>
              </a:rPr>
              <a:t> </a:t>
            </a:r>
            <a:r>
              <a:rPr lang="en-GB" sz="1400" b="1" dirty="0" err="1" smtClean="0">
                <a:solidFill>
                  <a:schemeClr val="tx1"/>
                </a:solidFill>
              </a:rPr>
              <a:t>urmareste</a:t>
            </a:r>
            <a:r>
              <a:rPr lang="en-GB" sz="1400" b="1" dirty="0" smtClean="0">
                <a:solidFill>
                  <a:schemeClr val="tx1"/>
                </a:solidFill>
              </a:rPr>
              <a:t>  </a:t>
            </a:r>
            <a:r>
              <a:rPr lang="en-GB" sz="1400" b="1" dirty="0" err="1" smtClean="0">
                <a:solidFill>
                  <a:schemeClr val="tx1"/>
                </a:solidFill>
              </a:rPr>
              <a:t>executarea</a:t>
            </a:r>
            <a:r>
              <a:rPr lang="en-GB" sz="1400" b="1" dirty="0" smtClean="0">
                <a:solidFill>
                  <a:schemeClr val="tx1"/>
                </a:solidFill>
              </a:rPr>
              <a:t> </a:t>
            </a:r>
            <a:r>
              <a:rPr lang="en-GB" sz="1400" b="1" dirty="0" err="1" smtClean="0">
                <a:solidFill>
                  <a:schemeClr val="tx1"/>
                </a:solidFill>
              </a:rPr>
              <a:t>productiei</a:t>
            </a:r>
            <a:r>
              <a:rPr lang="en-GB" sz="1400" b="1" dirty="0" smtClean="0">
                <a:solidFill>
                  <a:schemeClr val="tx1"/>
                </a:solidFill>
              </a:rPr>
              <a:t> de </a:t>
            </a:r>
            <a:r>
              <a:rPr lang="en-GB" sz="1400" b="1" dirty="0" err="1" smtClean="0">
                <a:solidFill>
                  <a:schemeClr val="tx1"/>
                </a:solidFill>
              </a:rPr>
              <a:t>imobilizari</a:t>
            </a:r>
            <a:r>
              <a:rPr lang="en-GB" sz="1400" b="1" dirty="0" smtClean="0">
                <a:solidFill>
                  <a:schemeClr val="tx1"/>
                </a:solidFill>
              </a:rPr>
              <a:t>) </a:t>
            </a:r>
          </a:p>
          <a:p>
            <a:pPr algn="ctr"/>
            <a:endParaRPr lang="en-GB" sz="1400" b="1" dirty="0" smtClean="0">
              <a:solidFill>
                <a:srgbClr val="FFFF00"/>
              </a:solidFill>
            </a:endParaRPr>
          </a:p>
          <a:p>
            <a:pPr algn="ctr"/>
            <a:r>
              <a:rPr lang="en-GB" sz="1400" b="1" dirty="0" smtClean="0">
                <a:solidFill>
                  <a:srgbClr val="FFFF00"/>
                </a:solidFill>
              </a:rPr>
              <a:t>BC  </a:t>
            </a:r>
            <a:r>
              <a:rPr lang="en-GB" sz="1400" b="1" dirty="0" err="1" smtClean="0">
                <a:solidFill>
                  <a:srgbClr val="FFFF00"/>
                </a:solidFill>
              </a:rPr>
              <a:t>descarca</a:t>
            </a:r>
            <a:r>
              <a:rPr lang="en-GB" sz="1400" b="1" dirty="0" smtClean="0">
                <a:solidFill>
                  <a:srgbClr val="FFFF00"/>
                </a:solidFill>
              </a:rPr>
              <a:t> de </a:t>
            </a:r>
            <a:r>
              <a:rPr lang="en-GB" sz="1400" b="1" dirty="0" err="1" smtClean="0">
                <a:solidFill>
                  <a:srgbClr val="FFFF00"/>
                </a:solidFill>
              </a:rPr>
              <a:t>responsabilitate</a:t>
            </a:r>
            <a:r>
              <a:rPr lang="en-GB" sz="1400" b="1" dirty="0" smtClean="0">
                <a:solidFill>
                  <a:srgbClr val="FFFF00"/>
                </a:solidFill>
              </a:rPr>
              <a:t> </a:t>
            </a:r>
            <a:r>
              <a:rPr lang="en-GB" sz="1400" b="1" dirty="0" err="1" smtClean="0">
                <a:solidFill>
                  <a:srgbClr val="FFFF00"/>
                </a:solidFill>
              </a:rPr>
              <a:t>gestionarul</a:t>
            </a:r>
            <a:r>
              <a:rPr lang="en-GB" sz="1400" b="1" dirty="0" smtClean="0">
                <a:solidFill>
                  <a:srgbClr val="FFFF00"/>
                </a:solidFill>
              </a:rPr>
              <a:t> </a:t>
            </a:r>
            <a:r>
              <a:rPr lang="en-GB" sz="1400" b="1" dirty="0" err="1" smtClean="0">
                <a:solidFill>
                  <a:srgbClr val="FFFF00"/>
                </a:solidFill>
              </a:rPr>
              <a:t>si</a:t>
            </a:r>
            <a:r>
              <a:rPr lang="en-GB" sz="1400" b="1" dirty="0" smtClean="0">
                <a:solidFill>
                  <a:srgbClr val="FFFF00"/>
                </a:solidFill>
              </a:rPr>
              <a:t> </a:t>
            </a:r>
            <a:r>
              <a:rPr lang="en-GB" sz="1400" b="1" dirty="0" err="1" smtClean="0">
                <a:solidFill>
                  <a:srgbClr val="FFFF00"/>
                </a:solidFill>
              </a:rPr>
              <a:t>incarca</a:t>
            </a:r>
            <a:r>
              <a:rPr lang="en-GB" sz="1400" b="1" dirty="0" smtClean="0">
                <a:solidFill>
                  <a:srgbClr val="FFFF00"/>
                </a:solidFill>
              </a:rPr>
              <a:t> cu </a:t>
            </a:r>
            <a:r>
              <a:rPr lang="en-GB" sz="1400" b="1" dirty="0" err="1" smtClean="0">
                <a:solidFill>
                  <a:srgbClr val="FFFF00"/>
                </a:solidFill>
              </a:rPr>
              <a:t>responsabilitati</a:t>
            </a:r>
            <a:r>
              <a:rPr lang="en-GB" sz="1400" b="1" dirty="0" smtClean="0">
                <a:solidFill>
                  <a:srgbClr val="FFFF00"/>
                </a:solidFill>
              </a:rPr>
              <a:t> </a:t>
            </a:r>
            <a:r>
              <a:rPr lang="en-GB" sz="1400" b="1" dirty="0" err="1" smtClean="0">
                <a:solidFill>
                  <a:srgbClr val="FFFF00"/>
                </a:solidFill>
              </a:rPr>
              <a:t>consumatorul</a:t>
            </a:r>
            <a:r>
              <a:rPr lang="en-GB" sz="1400" b="1" dirty="0" smtClean="0">
                <a:solidFill>
                  <a:srgbClr val="FFFF00"/>
                </a:solidFill>
              </a:rPr>
              <a:t> </a:t>
            </a:r>
            <a:r>
              <a:rPr lang="en-GB" sz="1400" b="1" dirty="0" err="1" smtClean="0">
                <a:solidFill>
                  <a:srgbClr val="FFFF00"/>
                </a:solidFill>
              </a:rPr>
              <a:t>bunului</a:t>
            </a:r>
            <a:r>
              <a:rPr lang="en-GB" sz="1400" b="1" dirty="0" smtClean="0">
                <a:solidFill>
                  <a:srgbClr val="FFFF00"/>
                </a:solidFill>
              </a:rPr>
              <a:t> </a:t>
            </a:r>
          </a:p>
          <a:p>
            <a:pPr algn="ctr"/>
            <a:endParaRPr lang="ro-RO" dirty="0"/>
          </a:p>
        </p:txBody>
      </p:sp>
      <p:sp>
        <p:nvSpPr>
          <p:cNvPr id="8" name="Rectangle 7"/>
          <p:cNvSpPr/>
          <p:nvPr/>
        </p:nvSpPr>
        <p:spPr>
          <a:xfrm>
            <a:off x="500034" y="5143512"/>
            <a:ext cx="4572032" cy="13573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 </a:t>
            </a:r>
            <a:r>
              <a:rPr lang="en-GB" b="1" dirty="0" smtClean="0">
                <a:solidFill>
                  <a:srgbClr val="FFFF00"/>
                </a:solidFill>
              </a:rPr>
              <a:t>ATENTIE DEOSEBITA</a:t>
            </a:r>
          </a:p>
          <a:p>
            <a:pPr algn="ctr"/>
            <a:r>
              <a:rPr lang="en-GB" b="1" dirty="0" smtClean="0">
                <a:solidFill>
                  <a:srgbClr val="FFFF00"/>
                </a:solidFill>
              </a:rPr>
              <a:t>Se </a:t>
            </a:r>
            <a:r>
              <a:rPr lang="en-GB" b="1" dirty="0" err="1" smtClean="0">
                <a:solidFill>
                  <a:srgbClr val="FFFF00"/>
                </a:solidFill>
              </a:rPr>
              <a:t>interzice</a:t>
            </a:r>
            <a:r>
              <a:rPr lang="en-GB" b="1" dirty="0" smtClean="0">
                <a:solidFill>
                  <a:srgbClr val="FFFF00"/>
                </a:solidFill>
              </a:rPr>
              <a:t> </a:t>
            </a:r>
            <a:r>
              <a:rPr lang="en-GB" b="1" dirty="0" err="1" smtClean="0">
                <a:solidFill>
                  <a:srgbClr val="FFFF00"/>
                </a:solidFill>
              </a:rPr>
              <a:t>descarcarea</a:t>
            </a:r>
            <a:r>
              <a:rPr lang="en-GB" b="1" dirty="0" smtClean="0">
                <a:solidFill>
                  <a:srgbClr val="FFFF00"/>
                </a:solidFill>
              </a:rPr>
              <a:t> </a:t>
            </a:r>
            <a:r>
              <a:rPr lang="en-GB" b="1" dirty="0" err="1" smtClean="0">
                <a:solidFill>
                  <a:srgbClr val="FFFF00"/>
                </a:solidFill>
              </a:rPr>
              <a:t>gestiunii</a:t>
            </a:r>
            <a:r>
              <a:rPr lang="en-GB" b="1" dirty="0" smtClean="0">
                <a:solidFill>
                  <a:srgbClr val="FFFF00"/>
                </a:solidFill>
              </a:rPr>
              <a:t> </a:t>
            </a:r>
            <a:r>
              <a:rPr lang="en-GB" b="1" dirty="0" err="1" smtClean="0">
                <a:solidFill>
                  <a:srgbClr val="FFFF00"/>
                </a:solidFill>
              </a:rPr>
              <a:t>fara</a:t>
            </a:r>
            <a:r>
              <a:rPr lang="en-GB" b="1" dirty="0" smtClean="0">
                <a:solidFill>
                  <a:srgbClr val="FFFF00"/>
                </a:solidFill>
              </a:rPr>
              <a:t> </a:t>
            </a:r>
            <a:r>
              <a:rPr lang="en-GB" b="1" dirty="0" err="1" smtClean="0">
                <a:solidFill>
                  <a:srgbClr val="FFFF00"/>
                </a:solidFill>
              </a:rPr>
              <a:t>existenta</a:t>
            </a:r>
            <a:r>
              <a:rPr lang="en-GB" b="1" dirty="0" smtClean="0">
                <a:solidFill>
                  <a:srgbClr val="FFFF00"/>
                </a:solidFill>
              </a:rPr>
              <a:t> </a:t>
            </a:r>
            <a:r>
              <a:rPr lang="en-GB" b="1" dirty="0" err="1" smtClean="0">
                <a:solidFill>
                  <a:srgbClr val="FFFF00"/>
                </a:solidFill>
              </a:rPr>
              <a:t>tuturor</a:t>
            </a:r>
            <a:r>
              <a:rPr lang="en-GB" b="1" dirty="0" smtClean="0">
                <a:solidFill>
                  <a:srgbClr val="FFFF00"/>
                </a:solidFill>
              </a:rPr>
              <a:t> </a:t>
            </a:r>
            <a:r>
              <a:rPr lang="en-GB" b="1" dirty="0" err="1" smtClean="0">
                <a:solidFill>
                  <a:srgbClr val="FFFF00"/>
                </a:solidFill>
              </a:rPr>
              <a:t>semnaturilor</a:t>
            </a:r>
            <a:r>
              <a:rPr lang="en-GB" b="1" dirty="0" smtClean="0">
                <a:solidFill>
                  <a:srgbClr val="FFFF00"/>
                </a:solidFill>
              </a:rPr>
              <a:t> </a:t>
            </a:r>
            <a:r>
              <a:rPr lang="en-GB" b="1" dirty="0" err="1" smtClean="0">
                <a:solidFill>
                  <a:srgbClr val="FFFF00"/>
                </a:solidFill>
              </a:rPr>
              <a:t>pe</a:t>
            </a:r>
            <a:r>
              <a:rPr lang="en-GB" b="1" dirty="0" smtClean="0">
                <a:solidFill>
                  <a:srgbClr val="FFFF00"/>
                </a:solidFill>
              </a:rPr>
              <a:t> </a:t>
            </a:r>
            <a:r>
              <a:rPr lang="en-GB" b="1" dirty="0" err="1" smtClean="0">
                <a:solidFill>
                  <a:srgbClr val="FFFF00"/>
                </a:solidFill>
              </a:rPr>
              <a:t>bonul</a:t>
            </a:r>
            <a:r>
              <a:rPr lang="en-GB" b="1" dirty="0" smtClean="0">
                <a:solidFill>
                  <a:srgbClr val="FFFF00"/>
                </a:solidFill>
              </a:rPr>
              <a:t> de </a:t>
            </a:r>
            <a:r>
              <a:rPr lang="en-GB" b="1" dirty="0" err="1" smtClean="0">
                <a:solidFill>
                  <a:srgbClr val="FFFF00"/>
                </a:solidFill>
              </a:rPr>
              <a:t>consum</a:t>
            </a:r>
            <a:r>
              <a:rPr lang="en-GB" b="1" dirty="0" smtClean="0">
                <a:solidFill>
                  <a:srgbClr val="FFFF00"/>
                </a:solidFill>
              </a:rPr>
              <a:t>  !!!</a:t>
            </a:r>
            <a:endParaRPr lang="ro-RO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/>
          <p:cNvSpPr txBox="1"/>
          <p:nvPr/>
        </p:nvSpPr>
        <p:spPr>
          <a:xfrm>
            <a:off x="428596" y="928670"/>
            <a:ext cx="8286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00B050"/>
                </a:solidFill>
              </a:rPr>
              <a:t>DISPOZITIE DE INCASARE –PLATA CATRE CASERIE   </a:t>
            </a:r>
            <a:endParaRPr lang="ro-RO" sz="2400" b="1" dirty="0">
              <a:solidFill>
                <a:srgbClr val="00B050"/>
              </a:solidFill>
            </a:endParaRPr>
          </a:p>
        </p:txBody>
      </p:sp>
      <p:sp>
        <p:nvSpPr>
          <p:cNvPr id="6" name="Titlu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65403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DOCUMENTE PENTRU PLATI PRIN  CASA</a:t>
            </a:r>
            <a:br>
              <a:rPr lang="en-GB" sz="3200" b="1" dirty="0" smtClean="0">
                <a:solidFill>
                  <a:srgbClr val="FF0000"/>
                </a:solidFill>
              </a:rPr>
            </a:br>
            <a:endParaRPr lang="ro-RO" sz="2700" b="1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214942" y="1428736"/>
            <a:ext cx="3500462" cy="27860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 smtClean="0">
                <a:solidFill>
                  <a:srgbClr val="FFFF00"/>
                </a:solidFill>
              </a:rPr>
              <a:t>Se </a:t>
            </a:r>
            <a:r>
              <a:rPr lang="en-GB" sz="1400" b="1" dirty="0" err="1" smtClean="0">
                <a:solidFill>
                  <a:srgbClr val="FFFF00"/>
                </a:solidFill>
              </a:rPr>
              <a:t>intocmeste</a:t>
            </a:r>
            <a:r>
              <a:rPr lang="en-GB" sz="1400" b="1" dirty="0" smtClean="0">
                <a:solidFill>
                  <a:srgbClr val="FFFF00"/>
                </a:solidFill>
              </a:rPr>
              <a:t>  in mod  </a:t>
            </a:r>
            <a:r>
              <a:rPr lang="en-GB" sz="1400" b="1" dirty="0" err="1" smtClean="0">
                <a:solidFill>
                  <a:srgbClr val="FFFF00"/>
                </a:solidFill>
              </a:rPr>
              <a:t>obligatoriu</a:t>
            </a:r>
            <a:r>
              <a:rPr lang="en-GB" sz="1400" b="1" dirty="0" smtClean="0">
                <a:solidFill>
                  <a:srgbClr val="FFFF00"/>
                </a:solidFill>
              </a:rPr>
              <a:t> de </a:t>
            </a:r>
            <a:r>
              <a:rPr lang="en-GB" sz="1400" b="1" dirty="0" err="1" smtClean="0">
                <a:solidFill>
                  <a:srgbClr val="FFFF00"/>
                </a:solidFill>
              </a:rPr>
              <a:t>catre</a:t>
            </a:r>
            <a:r>
              <a:rPr lang="en-GB" sz="1400" b="1" dirty="0" smtClean="0">
                <a:solidFill>
                  <a:srgbClr val="FFFF00"/>
                </a:solidFill>
              </a:rPr>
              <a:t> </a:t>
            </a:r>
            <a:r>
              <a:rPr lang="en-GB" sz="1400" b="1" dirty="0" err="1" smtClean="0">
                <a:solidFill>
                  <a:srgbClr val="FFFF00"/>
                </a:solidFill>
              </a:rPr>
              <a:t>casier</a:t>
            </a:r>
            <a:r>
              <a:rPr lang="en-GB" sz="1400" b="1" dirty="0" smtClean="0">
                <a:solidFill>
                  <a:srgbClr val="FFFF00"/>
                </a:solidFill>
              </a:rPr>
              <a:t> </a:t>
            </a:r>
            <a:r>
              <a:rPr lang="en-GB" sz="1400" b="1" dirty="0" err="1" smtClean="0">
                <a:solidFill>
                  <a:srgbClr val="FFFF00"/>
                </a:solidFill>
              </a:rPr>
              <a:t>si</a:t>
            </a:r>
            <a:r>
              <a:rPr lang="en-GB" sz="1400" b="1" dirty="0" smtClean="0">
                <a:solidFill>
                  <a:srgbClr val="FFFF00"/>
                </a:solidFill>
              </a:rPr>
              <a:t> </a:t>
            </a:r>
            <a:r>
              <a:rPr lang="en-GB" sz="1400" b="1" dirty="0" err="1" smtClean="0">
                <a:solidFill>
                  <a:srgbClr val="FFFF00"/>
                </a:solidFill>
              </a:rPr>
              <a:t>este</a:t>
            </a:r>
            <a:r>
              <a:rPr lang="en-GB" sz="1400" b="1" dirty="0" smtClean="0">
                <a:solidFill>
                  <a:srgbClr val="FFFF00"/>
                </a:solidFill>
              </a:rPr>
              <a:t> </a:t>
            </a:r>
            <a:r>
              <a:rPr lang="en-GB" sz="1400" b="1" dirty="0" err="1" smtClean="0">
                <a:solidFill>
                  <a:srgbClr val="FFFF00"/>
                </a:solidFill>
              </a:rPr>
              <a:t>semnata</a:t>
            </a:r>
            <a:r>
              <a:rPr lang="en-GB" sz="1400" b="1" dirty="0" smtClean="0">
                <a:solidFill>
                  <a:srgbClr val="FFFF00"/>
                </a:solidFill>
              </a:rPr>
              <a:t> de  </a:t>
            </a:r>
            <a:r>
              <a:rPr lang="en-GB" sz="1400" b="1" dirty="0" err="1" smtClean="0">
                <a:solidFill>
                  <a:srgbClr val="FFFF00"/>
                </a:solidFill>
              </a:rPr>
              <a:t>cel</a:t>
            </a:r>
            <a:r>
              <a:rPr lang="en-GB" sz="1400" b="1" dirty="0" smtClean="0">
                <a:solidFill>
                  <a:srgbClr val="FFFF00"/>
                </a:solidFill>
              </a:rPr>
              <a:t> care </a:t>
            </a:r>
            <a:r>
              <a:rPr lang="en-GB" sz="1400" b="1" dirty="0" err="1" smtClean="0">
                <a:solidFill>
                  <a:srgbClr val="FFFF00"/>
                </a:solidFill>
              </a:rPr>
              <a:t>ridica</a:t>
            </a:r>
            <a:r>
              <a:rPr lang="en-GB" sz="1400" b="1" dirty="0" smtClean="0">
                <a:solidFill>
                  <a:srgbClr val="FFFF00"/>
                </a:solidFill>
              </a:rPr>
              <a:t> </a:t>
            </a:r>
            <a:r>
              <a:rPr lang="en-GB" sz="1400" b="1" dirty="0" err="1" smtClean="0">
                <a:solidFill>
                  <a:srgbClr val="FFFF00"/>
                </a:solidFill>
              </a:rPr>
              <a:t>bani</a:t>
            </a:r>
            <a:r>
              <a:rPr lang="en-GB" sz="1400" b="1" dirty="0" smtClean="0">
                <a:solidFill>
                  <a:srgbClr val="FFFF00"/>
                </a:solidFill>
              </a:rPr>
              <a:t> ( </a:t>
            </a:r>
            <a:r>
              <a:rPr lang="en-GB" sz="1400" b="1" dirty="0" err="1" smtClean="0">
                <a:solidFill>
                  <a:srgbClr val="FFFF00"/>
                </a:solidFill>
              </a:rPr>
              <a:t>sau</a:t>
            </a:r>
            <a:r>
              <a:rPr lang="en-GB" sz="1400" b="1" dirty="0" smtClean="0">
                <a:solidFill>
                  <a:srgbClr val="FFFF00"/>
                </a:solidFill>
              </a:rPr>
              <a:t> </a:t>
            </a:r>
            <a:r>
              <a:rPr lang="en-GB" sz="1400" b="1" dirty="0" err="1" smtClean="0">
                <a:solidFill>
                  <a:srgbClr val="FFFF00"/>
                </a:solidFill>
              </a:rPr>
              <a:t>depune</a:t>
            </a:r>
            <a:r>
              <a:rPr lang="en-GB" sz="1400" b="1" dirty="0" smtClean="0">
                <a:solidFill>
                  <a:srgbClr val="FFFF00"/>
                </a:solidFill>
              </a:rPr>
              <a:t> </a:t>
            </a:r>
            <a:r>
              <a:rPr lang="en-GB" sz="1400" b="1" dirty="0" err="1" smtClean="0">
                <a:solidFill>
                  <a:srgbClr val="FFFF00"/>
                </a:solidFill>
              </a:rPr>
              <a:t>decontul</a:t>
            </a:r>
            <a:r>
              <a:rPr lang="en-GB" sz="1400" b="1" dirty="0" smtClean="0">
                <a:solidFill>
                  <a:srgbClr val="FFFF00"/>
                </a:solidFill>
              </a:rPr>
              <a:t>), CFP, </a:t>
            </a:r>
            <a:r>
              <a:rPr lang="en-GB" sz="1400" b="1" dirty="0" err="1" smtClean="0">
                <a:solidFill>
                  <a:srgbClr val="FFFF00"/>
                </a:solidFill>
              </a:rPr>
              <a:t>contabil</a:t>
            </a:r>
            <a:r>
              <a:rPr lang="en-GB" sz="1400" b="1" dirty="0" smtClean="0">
                <a:solidFill>
                  <a:srgbClr val="FFFF00"/>
                </a:solidFill>
              </a:rPr>
              <a:t> </a:t>
            </a:r>
            <a:r>
              <a:rPr lang="en-GB" sz="1400" b="1" dirty="0" err="1" smtClean="0">
                <a:solidFill>
                  <a:srgbClr val="FFFF00"/>
                </a:solidFill>
              </a:rPr>
              <a:t>si</a:t>
            </a:r>
            <a:r>
              <a:rPr lang="en-GB" sz="1400" b="1" dirty="0" smtClean="0">
                <a:solidFill>
                  <a:srgbClr val="FFFF00"/>
                </a:solidFill>
              </a:rPr>
              <a:t> </a:t>
            </a:r>
            <a:r>
              <a:rPr lang="en-GB" sz="1400" b="1" dirty="0" err="1" smtClean="0">
                <a:solidFill>
                  <a:srgbClr val="FFFF00"/>
                </a:solidFill>
              </a:rPr>
              <a:t>primar</a:t>
            </a:r>
            <a:r>
              <a:rPr lang="en-GB" sz="1400" b="1" dirty="0" smtClean="0">
                <a:solidFill>
                  <a:srgbClr val="FFFF00"/>
                </a:solidFill>
              </a:rPr>
              <a:t>  !</a:t>
            </a:r>
          </a:p>
          <a:p>
            <a:pPr algn="ctr"/>
            <a:endParaRPr lang="en-GB" sz="1600" b="1" dirty="0" smtClean="0">
              <a:solidFill>
                <a:schemeClr val="bg1"/>
              </a:solidFill>
            </a:endParaRPr>
          </a:p>
          <a:p>
            <a:pPr algn="ctr"/>
            <a:r>
              <a:rPr lang="en-GB" sz="1600" b="1" dirty="0" smtClean="0">
                <a:solidFill>
                  <a:schemeClr val="bg1"/>
                </a:solidFill>
              </a:rPr>
              <a:t>ATENTIE DEOSEBITA  !!</a:t>
            </a:r>
          </a:p>
          <a:p>
            <a:pPr algn="ctr"/>
            <a:r>
              <a:rPr lang="en-GB" sz="1600" b="1" dirty="0" err="1" smtClean="0">
                <a:solidFill>
                  <a:schemeClr val="tx1"/>
                </a:solidFill>
              </a:rPr>
              <a:t>Evidenta</a:t>
            </a:r>
            <a:r>
              <a:rPr lang="en-GB" sz="1600" b="1" dirty="0" smtClean="0">
                <a:solidFill>
                  <a:schemeClr val="tx1"/>
                </a:solidFill>
              </a:rPr>
              <a:t> </a:t>
            </a:r>
            <a:r>
              <a:rPr lang="en-GB" sz="1600" b="1" dirty="0" err="1" smtClean="0">
                <a:solidFill>
                  <a:schemeClr val="tx1"/>
                </a:solidFill>
              </a:rPr>
              <a:t>ridicarilor</a:t>
            </a:r>
            <a:r>
              <a:rPr lang="en-GB" sz="1600" b="1" dirty="0" smtClean="0">
                <a:solidFill>
                  <a:schemeClr val="tx1"/>
                </a:solidFill>
              </a:rPr>
              <a:t> in </a:t>
            </a:r>
            <a:r>
              <a:rPr lang="en-GB" sz="1600" b="1" dirty="0" err="1" smtClean="0">
                <a:solidFill>
                  <a:schemeClr val="tx1"/>
                </a:solidFill>
              </a:rPr>
              <a:t>numerar</a:t>
            </a:r>
            <a:r>
              <a:rPr lang="en-GB" sz="1600" b="1" dirty="0" smtClean="0">
                <a:solidFill>
                  <a:schemeClr val="tx1"/>
                </a:solidFill>
              </a:rPr>
              <a:t> (a </a:t>
            </a:r>
            <a:r>
              <a:rPr lang="en-GB" sz="1600" b="1" dirty="0" err="1" smtClean="0">
                <a:solidFill>
                  <a:schemeClr val="tx1"/>
                </a:solidFill>
              </a:rPr>
              <a:t>decontarilor</a:t>
            </a:r>
            <a:r>
              <a:rPr lang="en-GB" sz="1600" b="1" dirty="0" smtClean="0">
                <a:solidFill>
                  <a:schemeClr val="tx1"/>
                </a:solidFill>
              </a:rPr>
              <a:t>  </a:t>
            </a:r>
            <a:r>
              <a:rPr lang="en-GB" sz="1600" b="1" dirty="0" err="1" smtClean="0">
                <a:solidFill>
                  <a:schemeClr val="tx1"/>
                </a:solidFill>
              </a:rPr>
              <a:t>privind</a:t>
            </a:r>
            <a:r>
              <a:rPr lang="en-GB" sz="1600" b="1" dirty="0" smtClean="0">
                <a:solidFill>
                  <a:schemeClr val="tx1"/>
                </a:solidFill>
              </a:rPr>
              <a:t> </a:t>
            </a:r>
            <a:r>
              <a:rPr lang="en-GB" sz="1600" b="1" dirty="0" err="1" smtClean="0">
                <a:solidFill>
                  <a:schemeClr val="tx1"/>
                </a:solidFill>
              </a:rPr>
              <a:t>achizitiile</a:t>
            </a:r>
            <a:r>
              <a:rPr lang="en-GB" sz="1600" b="1" dirty="0" smtClean="0">
                <a:solidFill>
                  <a:schemeClr val="tx1"/>
                </a:solidFill>
              </a:rPr>
              <a:t> in </a:t>
            </a:r>
            <a:r>
              <a:rPr lang="en-GB" sz="1600" b="1" dirty="0" err="1" smtClean="0">
                <a:solidFill>
                  <a:schemeClr val="tx1"/>
                </a:solidFill>
              </a:rPr>
              <a:t>numerar</a:t>
            </a:r>
            <a:r>
              <a:rPr lang="en-GB" sz="1600" b="1" dirty="0" smtClean="0">
                <a:solidFill>
                  <a:schemeClr val="tx1"/>
                </a:solidFill>
              </a:rPr>
              <a:t>)  se tine </a:t>
            </a:r>
            <a:r>
              <a:rPr lang="en-GB" sz="1600" b="1" dirty="0" err="1" smtClean="0">
                <a:solidFill>
                  <a:schemeClr val="tx1"/>
                </a:solidFill>
              </a:rPr>
              <a:t>prin</a:t>
            </a:r>
            <a:r>
              <a:rPr lang="en-GB" sz="1600" b="1" dirty="0" smtClean="0">
                <a:solidFill>
                  <a:schemeClr val="tx1"/>
                </a:solidFill>
              </a:rPr>
              <a:t> </a:t>
            </a:r>
            <a:r>
              <a:rPr lang="en-GB" sz="1600" b="1" dirty="0" err="1" smtClean="0">
                <a:solidFill>
                  <a:schemeClr val="tx1"/>
                </a:solidFill>
              </a:rPr>
              <a:t>contul</a:t>
            </a:r>
            <a:r>
              <a:rPr lang="en-GB" sz="1600" b="1" dirty="0" smtClean="0">
                <a:solidFill>
                  <a:schemeClr val="tx1"/>
                </a:solidFill>
              </a:rPr>
              <a:t> 542 .  XXX  </a:t>
            </a:r>
            <a:r>
              <a:rPr lang="en-GB" sz="1600" b="1" dirty="0" err="1" smtClean="0">
                <a:solidFill>
                  <a:schemeClr val="tx1"/>
                </a:solidFill>
              </a:rPr>
              <a:t>analitic</a:t>
            </a:r>
            <a:r>
              <a:rPr lang="en-GB" sz="1600" b="1" dirty="0" smtClean="0">
                <a:solidFill>
                  <a:schemeClr val="tx1"/>
                </a:solidFill>
              </a:rPr>
              <a:t> distinct </a:t>
            </a:r>
            <a:r>
              <a:rPr lang="en-GB" sz="1600" b="1" dirty="0" err="1" smtClean="0">
                <a:solidFill>
                  <a:schemeClr val="tx1"/>
                </a:solidFill>
              </a:rPr>
              <a:t>pentru</a:t>
            </a:r>
            <a:r>
              <a:rPr lang="en-GB" sz="1600" b="1" dirty="0" smtClean="0">
                <a:solidFill>
                  <a:schemeClr val="tx1"/>
                </a:solidFill>
              </a:rPr>
              <a:t> </a:t>
            </a:r>
            <a:r>
              <a:rPr lang="en-GB" sz="1600" b="1" dirty="0" err="1" smtClean="0">
                <a:solidFill>
                  <a:schemeClr val="tx1"/>
                </a:solidFill>
              </a:rPr>
              <a:t>angajatii</a:t>
            </a:r>
            <a:r>
              <a:rPr lang="en-GB" sz="1600" b="1" dirty="0" smtClean="0">
                <a:solidFill>
                  <a:schemeClr val="tx1"/>
                </a:solidFill>
              </a:rPr>
              <a:t> </a:t>
            </a:r>
            <a:r>
              <a:rPr lang="en-GB" sz="1600" b="1" dirty="0" err="1" smtClean="0">
                <a:solidFill>
                  <a:schemeClr val="tx1"/>
                </a:solidFill>
              </a:rPr>
              <a:t>comunei</a:t>
            </a:r>
            <a:r>
              <a:rPr lang="en-GB" sz="1600" b="1" dirty="0" smtClean="0">
                <a:solidFill>
                  <a:schemeClr val="tx1"/>
                </a:solidFill>
              </a:rPr>
              <a:t>/</a:t>
            </a:r>
            <a:r>
              <a:rPr lang="en-GB" sz="1600" b="1" dirty="0" err="1" smtClean="0">
                <a:solidFill>
                  <a:schemeClr val="tx1"/>
                </a:solidFill>
              </a:rPr>
              <a:t>scolii</a:t>
            </a:r>
            <a:r>
              <a:rPr lang="en-GB" sz="1600" b="1" dirty="0" smtClean="0">
                <a:solidFill>
                  <a:schemeClr val="tx1"/>
                </a:solidFill>
              </a:rPr>
              <a:t> </a:t>
            </a:r>
            <a:r>
              <a:rPr lang="en-GB" sz="1600" b="1" dirty="0" err="1" smtClean="0">
                <a:solidFill>
                  <a:schemeClr val="tx1"/>
                </a:solidFill>
              </a:rPr>
              <a:t>gimnaziale</a:t>
            </a:r>
            <a:r>
              <a:rPr lang="en-GB" sz="1600" b="1" dirty="0" smtClean="0">
                <a:solidFill>
                  <a:schemeClr val="tx1"/>
                </a:solidFill>
              </a:rPr>
              <a:t>  !!!</a:t>
            </a:r>
            <a:endParaRPr lang="ro-RO" sz="1600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214942" y="4357694"/>
            <a:ext cx="3500462" cy="20002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 </a:t>
            </a:r>
            <a:r>
              <a:rPr lang="en-GB" b="1" dirty="0" smtClean="0">
                <a:solidFill>
                  <a:srgbClr val="FFFF00"/>
                </a:solidFill>
              </a:rPr>
              <a:t>ATENTIE DEOSEBITA !! </a:t>
            </a:r>
          </a:p>
          <a:p>
            <a:pPr algn="ctr"/>
            <a:endParaRPr lang="en-GB" b="1" dirty="0" smtClean="0">
              <a:solidFill>
                <a:srgbClr val="FFFF00"/>
              </a:solidFill>
            </a:endParaRPr>
          </a:p>
          <a:p>
            <a:pPr algn="ctr"/>
            <a:r>
              <a:rPr lang="en-GB" sz="1400" b="1" dirty="0" smtClean="0">
                <a:solidFill>
                  <a:srgbClr val="FFFF00"/>
                </a:solidFill>
              </a:rPr>
              <a:t>Se </a:t>
            </a:r>
            <a:r>
              <a:rPr lang="en-GB" sz="1400" b="1" dirty="0" err="1" smtClean="0">
                <a:solidFill>
                  <a:srgbClr val="FFFF00"/>
                </a:solidFill>
              </a:rPr>
              <a:t>interzice</a:t>
            </a:r>
            <a:r>
              <a:rPr lang="en-GB" sz="1400" b="1" dirty="0" smtClean="0">
                <a:solidFill>
                  <a:srgbClr val="FFFF00"/>
                </a:solidFill>
              </a:rPr>
              <a:t> </a:t>
            </a:r>
            <a:r>
              <a:rPr lang="en-GB" sz="1400" b="1" dirty="0" err="1" smtClean="0">
                <a:solidFill>
                  <a:srgbClr val="FFFF00"/>
                </a:solidFill>
              </a:rPr>
              <a:t>descarcarea</a:t>
            </a:r>
            <a:r>
              <a:rPr lang="en-GB" sz="1400" b="1" dirty="0" smtClean="0">
                <a:solidFill>
                  <a:srgbClr val="FFFF00"/>
                </a:solidFill>
              </a:rPr>
              <a:t> </a:t>
            </a:r>
            <a:r>
              <a:rPr lang="en-GB" sz="1400" b="1" dirty="0" err="1" smtClean="0">
                <a:solidFill>
                  <a:srgbClr val="FFFF00"/>
                </a:solidFill>
              </a:rPr>
              <a:t>gestiunii</a:t>
            </a:r>
            <a:r>
              <a:rPr lang="en-GB" sz="1400" b="1" dirty="0" smtClean="0">
                <a:solidFill>
                  <a:srgbClr val="FFFF00"/>
                </a:solidFill>
              </a:rPr>
              <a:t>  </a:t>
            </a:r>
            <a:r>
              <a:rPr lang="ro-RO" sz="1400" b="1" dirty="0" smtClean="0">
                <a:solidFill>
                  <a:srgbClr val="FFFF00"/>
                </a:solidFill>
              </a:rPr>
              <a:t>referitoare la sumele ridi</a:t>
            </a:r>
            <a:r>
              <a:rPr lang="en-GB" sz="1400" b="1" dirty="0" err="1" smtClean="0">
                <a:solidFill>
                  <a:srgbClr val="FFFF00"/>
                </a:solidFill>
              </a:rPr>
              <a:t>cate</a:t>
            </a:r>
            <a:r>
              <a:rPr lang="en-GB" sz="1400" b="1" dirty="0" smtClean="0">
                <a:solidFill>
                  <a:srgbClr val="FFFF00"/>
                </a:solidFill>
              </a:rPr>
              <a:t> in </a:t>
            </a:r>
            <a:r>
              <a:rPr lang="en-GB" sz="1400" b="1" dirty="0" err="1" smtClean="0">
                <a:solidFill>
                  <a:srgbClr val="FFFF00"/>
                </a:solidFill>
              </a:rPr>
              <a:t>numerar</a:t>
            </a:r>
            <a:r>
              <a:rPr lang="en-GB" sz="1400" b="1" dirty="0" smtClean="0">
                <a:solidFill>
                  <a:srgbClr val="FFFF00"/>
                </a:solidFill>
              </a:rPr>
              <a:t> </a:t>
            </a:r>
            <a:r>
              <a:rPr lang="ro-RO" sz="1400" b="1" dirty="0" smtClean="0">
                <a:solidFill>
                  <a:srgbClr val="FFFF00"/>
                </a:solidFill>
              </a:rPr>
              <a:t>, </a:t>
            </a:r>
            <a:r>
              <a:rPr lang="en-GB" sz="1400" b="1" dirty="0" err="1" smtClean="0">
                <a:solidFill>
                  <a:srgbClr val="FFFF00"/>
                </a:solidFill>
              </a:rPr>
              <a:t>fara</a:t>
            </a:r>
            <a:r>
              <a:rPr lang="en-GB" sz="1400" b="1" dirty="0" smtClean="0">
                <a:solidFill>
                  <a:srgbClr val="FFFF00"/>
                </a:solidFill>
              </a:rPr>
              <a:t> </a:t>
            </a:r>
            <a:r>
              <a:rPr lang="en-GB" sz="1400" b="1" dirty="0" err="1" smtClean="0">
                <a:solidFill>
                  <a:srgbClr val="FFFF00"/>
                </a:solidFill>
              </a:rPr>
              <a:t>existenta</a:t>
            </a:r>
            <a:r>
              <a:rPr lang="en-GB" sz="1400" b="1" dirty="0" smtClean="0">
                <a:solidFill>
                  <a:srgbClr val="FFFF00"/>
                </a:solidFill>
              </a:rPr>
              <a:t> </a:t>
            </a:r>
            <a:r>
              <a:rPr lang="en-GB" sz="1400" b="1" dirty="0" err="1" smtClean="0">
                <a:solidFill>
                  <a:srgbClr val="FFFF00"/>
                </a:solidFill>
              </a:rPr>
              <a:t>tuturor</a:t>
            </a:r>
            <a:r>
              <a:rPr lang="en-GB" sz="1400" b="1" dirty="0" smtClean="0">
                <a:solidFill>
                  <a:srgbClr val="FFFF00"/>
                </a:solidFill>
              </a:rPr>
              <a:t> </a:t>
            </a:r>
            <a:r>
              <a:rPr lang="en-GB" sz="1400" b="1" dirty="0" err="1" smtClean="0">
                <a:solidFill>
                  <a:srgbClr val="FFFF00"/>
                </a:solidFill>
              </a:rPr>
              <a:t>semnaturilor</a:t>
            </a:r>
            <a:r>
              <a:rPr lang="en-GB" sz="1400" b="1" dirty="0" smtClean="0">
                <a:solidFill>
                  <a:srgbClr val="FFFF00"/>
                </a:solidFill>
              </a:rPr>
              <a:t> </a:t>
            </a:r>
            <a:r>
              <a:rPr lang="en-GB" sz="1400" b="1" dirty="0" err="1" smtClean="0">
                <a:solidFill>
                  <a:srgbClr val="FFFF00"/>
                </a:solidFill>
              </a:rPr>
              <a:t>pe</a:t>
            </a:r>
            <a:r>
              <a:rPr lang="en-GB" sz="1400" b="1" dirty="0" smtClean="0">
                <a:solidFill>
                  <a:srgbClr val="FFFF00"/>
                </a:solidFill>
              </a:rPr>
              <a:t>  </a:t>
            </a:r>
            <a:r>
              <a:rPr lang="en-GB" sz="1400" b="1" dirty="0" err="1" smtClean="0">
                <a:solidFill>
                  <a:srgbClr val="FFFF00"/>
                </a:solidFill>
              </a:rPr>
              <a:t>dispozitia</a:t>
            </a:r>
            <a:r>
              <a:rPr lang="en-GB" sz="1400" b="1" dirty="0" smtClean="0">
                <a:solidFill>
                  <a:srgbClr val="FFFF00"/>
                </a:solidFill>
              </a:rPr>
              <a:t> de </a:t>
            </a:r>
            <a:r>
              <a:rPr lang="en-GB" sz="1400" b="1" dirty="0" err="1" smtClean="0">
                <a:solidFill>
                  <a:srgbClr val="FFFF00"/>
                </a:solidFill>
              </a:rPr>
              <a:t>plata</a:t>
            </a:r>
            <a:r>
              <a:rPr lang="en-GB" sz="1400" b="1" dirty="0" smtClean="0">
                <a:solidFill>
                  <a:srgbClr val="FFFF00"/>
                </a:solidFill>
              </a:rPr>
              <a:t> </a:t>
            </a:r>
            <a:endParaRPr lang="ro-RO" sz="1400" b="1" dirty="0">
              <a:solidFill>
                <a:srgbClr val="FFFF00"/>
              </a:solidFill>
            </a:endParaRPr>
          </a:p>
        </p:txBody>
      </p:sp>
      <p:pic>
        <p:nvPicPr>
          <p:cNvPr id="399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428736"/>
            <a:ext cx="4643470" cy="228601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0800000">
            <a:off x="428596" y="3857628"/>
            <a:ext cx="4572031" cy="257176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/>
          <p:cNvSpPr txBox="1"/>
          <p:nvPr/>
        </p:nvSpPr>
        <p:spPr>
          <a:xfrm>
            <a:off x="428596" y="928670"/>
            <a:ext cx="8286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00B050"/>
                </a:solidFill>
              </a:rPr>
              <a:t>REGISTRUL DE CASA  - OLOGRAF SI ELECTRONIC </a:t>
            </a:r>
            <a:endParaRPr lang="ro-RO" sz="2400" b="1" dirty="0">
              <a:solidFill>
                <a:srgbClr val="00B050"/>
              </a:solidFill>
            </a:endParaRPr>
          </a:p>
        </p:txBody>
      </p:sp>
      <p:sp>
        <p:nvSpPr>
          <p:cNvPr id="6" name="Titlu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65403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DOCUMENTE PENTRU PLATI PRIN  CASA</a:t>
            </a:r>
            <a:br>
              <a:rPr lang="en-GB" sz="3200" b="1" dirty="0" smtClean="0">
                <a:solidFill>
                  <a:srgbClr val="FF0000"/>
                </a:solidFill>
              </a:rPr>
            </a:br>
            <a:endParaRPr lang="ro-RO" sz="2700" b="1" dirty="0">
              <a:solidFill>
                <a:srgbClr val="FF0000"/>
              </a:solidFill>
            </a:endParaRPr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71612"/>
            <a:ext cx="4000528" cy="342902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357158" y="5286388"/>
            <a:ext cx="8572560" cy="13573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err="1" smtClean="0"/>
              <a:t>Decontarile</a:t>
            </a:r>
            <a:r>
              <a:rPr lang="en-GB" sz="1400" dirty="0" smtClean="0"/>
              <a:t> </a:t>
            </a:r>
            <a:r>
              <a:rPr lang="en-GB" sz="1400" dirty="0" err="1" smtClean="0"/>
              <a:t>prin</a:t>
            </a:r>
            <a:r>
              <a:rPr lang="en-GB" sz="1400" dirty="0" smtClean="0"/>
              <a:t> casa se </a:t>
            </a:r>
            <a:r>
              <a:rPr lang="en-GB" sz="1400" dirty="0" err="1" smtClean="0"/>
              <a:t>finalizeaza</a:t>
            </a:r>
            <a:r>
              <a:rPr lang="en-GB" sz="1400" dirty="0" smtClean="0"/>
              <a:t>  de </a:t>
            </a:r>
            <a:r>
              <a:rPr lang="en-GB" sz="1400" dirty="0" err="1" smtClean="0"/>
              <a:t>casier</a:t>
            </a:r>
            <a:r>
              <a:rPr lang="en-GB" sz="1400" dirty="0" smtClean="0"/>
              <a:t> </a:t>
            </a:r>
            <a:r>
              <a:rPr lang="en-GB" sz="1400" dirty="0" err="1" smtClean="0"/>
              <a:t>pana</a:t>
            </a:r>
            <a:r>
              <a:rPr lang="en-GB" sz="1400" dirty="0" smtClean="0"/>
              <a:t> la </a:t>
            </a:r>
            <a:r>
              <a:rPr lang="en-GB" sz="1400" dirty="0" err="1" smtClean="0"/>
              <a:t>ora</a:t>
            </a:r>
            <a:r>
              <a:rPr lang="en-GB" sz="1400" dirty="0" smtClean="0"/>
              <a:t> 15,00 </a:t>
            </a:r>
            <a:r>
              <a:rPr lang="en-GB" sz="1400" dirty="0" err="1" smtClean="0"/>
              <a:t>cand</a:t>
            </a:r>
            <a:r>
              <a:rPr lang="en-GB" sz="1400" dirty="0" smtClean="0"/>
              <a:t> se </a:t>
            </a:r>
            <a:r>
              <a:rPr lang="en-GB" sz="1400" dirty="0" err="1" smtClean="0"/>
              <a:t>incheie</a:t>
            </a:r>
            <a:r>
              <a:rPr lang="en-GB" sz="1400" dirty="0" smtClean="0"/>
              <a:t> </a:t>
            </a:r>
            <a:r>
              <a:rPr lang="en-GB" sz="1400" dirty="0" err="1" smtClean="0"/>
              <a:t>relatia</a:t>
            </a:r>
            <a:r>
              <a:rPr lang="en-GB" sz="1400" dirty="0" smtClean="0"/>
              <a:t> </a:t>
            </a:r>
            <a:r>
              <a:rPr lang="en-GB" sz="1400" dirty="0" err="1" smtClean="0"/>
              <a:t>Comunei</a:t>
            </a:r>
            <a:r>
              <a:rPr lang="en-GB" sz="1400" dirty="0" smtClean="0"/>
              <a:t>  cu </a:t>
            </a:r>
            <a:r>
              <a:rPr lang="en-GB" sz="1400" dirty="0" err="1" smtClean="0"/>
              <a:t>publicul</a:t>
            </a:r>
            <a:r>
              <a:rPr lang="en-GB" sz="1400" dirty="0" smtClean="0"/>
              <a:t> </a:t>
            </a:r>
          </a:p>
          <a:p>
            <a:pPr algn="ctr"/>
            <a:endParaRPr lang="en-GB" sz="1400" dirty="0" smtClean="0"/>
          </a:p>
          <a:p>
            <a:pPr algn="ctr"/>
            <a:r>
              <a:rPr lang="en-GB" sz="1400" dirty="0" err="1" smtClean="0"/>
              <a:t>Documentele</a:t>
            </a:r>
            <a:r>
              <a:rPr lang="en-GB" sz="1400" dirty="0" smtClean="0"/>
              <a:t> de casa se </a:t>
            </a:r>
            <a:r>
              <a:rPr lang="en-GB" sz="1400" dirty="0" err="1" smtClean="0"/>
              <a:t>predau</a:t>
            </a:r>
            <a:r>
              <a:rPr lang="en-GB" sz="1400" dirty="0" smtClean="0"/>
              <a:t> de </a:t>
            </a:r>
            <a:r>
              <a:rPr lang="en-GB" sz="1400" dirty="0" err="1" smtClean="0"/>
              <a:t>casier</a:t>
            </a:r>
            <a:r>
              <a:rPr lang="en-GB" sz="1400" dirty="0" smtClean="0"/>
              <a:t>  </a:t>
            </a:r>
            <a:r>
              <a:rPr lang="en-GB" sz="1400" dirty="0" err="1" smtClean="0"/>
              <a:t>contabilului</a:t>
            </a:r>
            <a:r>
              <a:rPr lang="en-GB" sz="1400" dirty="0" smtClean="0"/>
              <a:t> </a:t>
            </a:r>
            <a:r>
              <a:rPr lang="en-GB" sz="1400" dirty="0" err="1" smtClean="0"/>
              <a:t>pe</a:t>
            </a:r>
            <a:r>
              <a:rPr lang="en-GB" sz="1400" dirty="0" smtClean="0"/>
              <a:t> </a:t>
            </a:r>
            <a:r>
              <a:rPr lang="en-GB" sz="1400" dirty="0" err="1" smtClean="0"/>
              <a:t>semnatura</a:t>
            </a:r>
            <a:r>
              <a:rPr lang="en-GB" sz="1400" dirty="0" smtClean="0"/>
              <a:t> </a:t>
            </a:r>
            <a:r>
              <a:rPr lang="en-GB" sz="1400" dirty="0" err="1" smtClean="0"/>
              <a:t>pe</a:t>
            </a:r>
            <a:r>
              <a:rPr lang="en-GB" sz="1400" dirty="0" smtClean="0"/>
              <a:t> </a:t>
            </a:r>
            <a:r>
              <a:rPr lang="en-GB" sz="1400" dirty="0" err="1" smtClean="0"/>
              <a:t>registrul</a:t>
            </a:r>
            <a:r>
              <a:rPr lang="en-GB" sz="1400" dirty="0" smtClean="0"/>
              <a:t> </a:t>
            </a:r>
            <a:r>
              <a:rPr lang="en-GB" sz="1400" dirty="0" err="1" smtClean="0"/>
              <a:t>olograf</a:t>
            </a:r>
            <a:r>
              <a:rPr lang="en-GB" sz="1400" dirty="0" smtClean="0"/>
              <a:t>  </a:t>
            </a:r>
            <a:r>
              <a:rPr lang="en-GB" sz="1400" dirty="0" err="1" smtClean="0"/>
              <a:t>pana</a:t>
            </a:r>
            <a:r>
              <a:rPr lang="en-GB" sz="1400" dirty="0" smtClean="0"/>
              <a:t>  la </a:t>
            </a:r>
            <a:r>
              <a:rPr lang="en-GB" sz="1400" dirty="0" err="1" smtClean="0"/>
              <a:t>ora</a:t>
            </a:r>
            <a:r>
              <a:rPr lang="en-GB" sz="1400" dirty="0" smtClean="0"/>
              <a:t> 15,30 </a:t>
            </a:r>
          </a:p>
          <a:p>
            <a:pPr algn="ctr"/>
            <a:endParaRPr lang="en-GB" sz="1400" dirty="0" smtClean="0"/>
          </a:p>
          <a:p>
            <a:pPr algn="ctr"/>
            <a:r>
              <a:rPr lang="en-GB" sz="1400" dirty="0" err="1" smtClean="0"/>
              <a:t>Contabilul</a:t>
            </a:r>
            <a:r>
              <a:rPr lang="en-GB" sz="1400" dirty="0" smtClean="0"/>
              <a:t>  </a:t>
            </a:r>
            <a:r>
              <a:rPr lang="en-GB" sz="1400" dirty="0" err="1" smtClean="0"/>
              <a:t>inregistreaza</a:t>
            </a:r>
            <a:r>
              <a:rPr lang="en-GB" sz="1400" dirty="0" smtClean="0"/>
              <a:t> in </a:t>
            </a:r>
            <a:r>
              <a:rPr lang="en-GB" sz="1400" dirty="0" err="1" smtClean="0"/>
              <a:t>programul</a:t>
            </a:r>
            <a:r>
              <a:rPr lang="en-GB" sz="1400" dirty="0" smtClean="0"/>
              <a:t> </a:t>
            </a:r>
            <a:r>
              <a:rPr lang="en-GB" sz="1400" dirty="0" err="1" smtClean="0"/>
              <a:t>contabil</a:t>
            </a:r>
            <a:r>
              <a:rPr lang="en-GB" sz="1400" dirty="0" smtClean="0"/>
              <a:t> </a:t>
            </a:r>
            <a:r>
              <a:rPr lang="en-GB" sz="1400" dirty="0" err="1" smtClean="0"/>
              <a:t>documentele</a:t>
            </a:r>
            <a:r>
              <a:rPr lang="en-GB" sz="1400" dirty="0" smtClean="0"/>
              <a:t> </a:t>
            </a:r>
            <a:r>
              <a:rPr lang="en-GB" sz="1400" dirty="0" err="1" smtClean="0"/>
              <a:t>primare</a:t>
            </a:r>
            <a:r>
              <a:rPr lang="en-GB" sz="1400" dirty="0" smtClean="0"/>
              <a:t> de casa a </a:t>
            </a:r>
            <a:r>
              <a:rPr lang="en-GB" sz="1400" dirty="0" err="1" smtClean="0"/>
              <a:t>doua</a:t>
            </a:r>
            <a:r>
              <a:rPr lang="en-GB" sz="1400" dirty="0" smtClean="0"/>
              <a:t> </a:t>
            </a:r>
            <a:r>
              <a:rPr lang="en-GB" sz="1400" dirty="0" err="1" smtClean="0"/>
              <a:t>zi</a:t>
            </a:r>
            <a:r>
              <a:rPr lang="en-GB" sz="1400" dirty="0" smtClean="0"/>
              <a:t> </a:t>
            </a:r>
            <a:r>
              <a:rPr lang="en-GB" sz="1400" dirty="0" err="1" smtClean="0"/>
              <a:t>intre</a:t>
            </a:r>
            <a:r>
              <a:rPr lang="en-GB" sz="1400" dirty="0" smtClean="0"/>
              <a:t> </a:t>
            </a:r>
            <a:r>
              <a:rPr lang="en-GB" sz="1400" dirty="0" err="1" smtClean="0"/>
              <a:t>orele</a:t>
            </a:r>
            <a:r>
              <a:rPr lang="en-GB" sz="1400" dirty="0" smtClean="0"/>
              <a:t> 8,00- 9,00</a:t>
            </a:r>
          </a:p>
        </p:txBody>
      </p:sp>
      <p:pic>
        <p:nvPicPr>
          <p:cNvPr id="4096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571612"/>
            <a:ext cx="4105275" cy="342902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/>
          <p:cNvSpPr txBox="1"/>
          <p:nvPr/>
        </p:nvSpPr>
        <p:spPr>
          <a:xfrm>
            <a:off x="428596" y="928670"/>
            <a:ext cx="82868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00B050"/>
                </a:solidFill>
              </a:rPr>
              <a:t> </a:t>
            </a:r>
          </a:p>
          <a:p>
            <a:pPr algn="ctr"/>
            <a:endParaRPr lang="ro-RO" sz="2400" b="1" dirty="0">
              <a:solidFill>
                <a:srgbClr val="00B050"/>
              </a:solidFill>
            </a:endParaRPr>
          </a:p>
        </p:txBody>
      </p:sp>
      <p:sp>
        <p:nvSpPr>
          <p:cNvPr id="6" name="Titlu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8229600" cy="65403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/>
            </a:r>
            <a:br>
              <a:rPr lang="en-GB" sz="3200" b="1" dirty="0" smtClean="0">
                <a:solidFill>
                  <a:srgbClr val="FF0000"/>
                </a:solidFill>
              </a:rPr>
            </a:br>
            <a:r>
              <a:rPr lang="en-GB" sz="3200" b="1" dirty="0" smtClean="0">
                <a:solidFill>
                  <a:srgbClr val="00B050"/>
                </a:solidFill>
              </a:rPr>
              <a:t> ACTIVITATI COLATERALE DESFASURATE </a:t>
            </a:r>
            <a:r>
              <a:rPr lang="en-GB" sz="3200" b="1" dirty="0" smtClean="0">
                <a:solidFill>
                  <a:srgbClr val="FF0000"/>
                </a:solidFill>
              </a:rPr>
              <a:t/>
            </a:r>
            <a:br>
              <a:rPr lang="en-GB" sz="3200" b="1" dirty="0" smtClean="0">
                <a:solidFill>
                  <a:srgbClr val="FF0000"/>
                </a:solidFill>
              </a:rPr>
            </a:br>
            <a:endParaRPr lang="ro-RO" sz="2700" b="1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00034" y="1142984"/>
            <a:ext cx="8286808" cy="550072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400" b="1" dirty="0" smtClean="0">
              <a:solidFill>
                <a:schemeClr val="tx1"/>
              </a:solidFill>
            </a:endParaRPr>
          </a:p>
          <a:p>
            <a:pPr algn="ctr"/>
            <a:endParaRPr lang="en-GB" sz="1400" b="1" dirty="0" smtClean="0">
              <a:solidFill>
                <a:schemeClr val="tx1"/>
              </a:solidFill>
            </a:endParaRPr>
          </a:p>
          <a:p>
            <a:pPr algn="ctr"/>
            <a:endParaRPr lang="en-GB" sz="1400" b="1" dirty="0" smtClean="0">
              <a:solidFill>
                <a:schemeClr val="tx1"/>
              </a:solidFill>
            </a:endParaRPr>
          </a:p>
          <a:p>
            <a:pPr algn="ctr"/>
            <a:r>
              <a:rPr lang="en-GB" sz="1400" b="1" dirty="0" smtClean="0">
                <a:solidFill>
                  <a:schemeClr val="tx1"/>
                </a:solidFill>
              </a:rPr>
              <a:t>A </a:t>
            </a:r>
            <a:r>
              <a:rPr lang="en-GB" sz="1400" b="1" dirty="0" err="1" smtClean="0">
                <a:solidFill>
                  <a:schemeClr val="tx1"/>
                </a:solidFill>
              </a:rPr>
              <a:t>doua</a:t>
            </a:r>
            <a:r>
              <a:rPr lang="en-GB" sz="1400" b="1" dirty="0" smtClean="0">
                <a:solidFill>
                  <a:schemeClr val="tx1"/>
                </a:solidFill>
              </a:rPr>
              <a:t> </a:t>
            </a:r>
            <a:r>
              <a:rPr lang="en-GB" sz="1400" b="1" dirty="0" err="1" smtClean="0">
                <a:solidFill>
                  <a:schemeClr val="tx1"/>
                </a:solidFill>
              </a:rPr>
              <a:t>zi</a:t>
            </a:r>
            <a:r>
              <a:rPr lang="en-GB" sz="1400" b="1" dirty="0" smtClean="0">
                <a:solidFill>
                  <a:schemeClr val="tx1"/>
                </a:solidFill>
              </a:rPr>
              <a:t>, la </a:t>
            </a:r>
            <a:r>
              <a:rPr lang="en-GB" sz="1400" b="1" dirty="0" err="1" smtClean="0">
                <a:solidFill>
                  <a:schemeClr val="tx1"/>
                </a:solidFill>
              </a:rPr>
              <a:t>ora</a:t>
            </a:r>
            <a:r>
              <a:rPr lang="en-GB" sz="1400" b="1" dirty="0" smtClean="0">
                <a:solidFill>
                  <a:schemeClr val="tx1"/>
                </a:solidFill>
              </a:rPr>
              <a:t> 9,00 </a:t>
            </a:r>
            <a:r>
              <a:rPr lang="en-GB" sz="1400" b="1" dirty="0" err="1" smtClean="0">
                <a:solidFill>
                  <a:schemeClr val="tx1"/>
                </a:solidFill>
              </a:rPr>
              <a:t>contabilul</a:t>
            </a:r>
            <a:r>
              <a:rPr lang="en-GB" sz="1400" b="1" dirty="0" smtClean="0">
                <a:solidFill>
                  <a:schemeClr val="tx1"/>
                </a:solidFill>
              </a:rPr>
              <a:t> </a:t>
            </a:r>
            <a:r>
              <a:rPr lang="en-GB" sz="1400" b="1" dirty="0" err="1" smtClean="0">
                <a:solidFill>
                  <a:schemeClr val="tx1"/>
                </a:solidFill>
              </a:rPr>
              <a:t>sef</a:t>
            </a:r>
            <a:r>
              <a:rPr lang="en-GB" sz="1400" b="1" dirty="0" smtClean="0">
                <a:solidFill>
                  <a:schemeClr val="tx1"/>
                </a:solidFill>
              </a:rPr>
              <a:t> se </a:t>
            </a:r>
            <a:r>
              <a:rPr lang="en-GB" sz="1400" b="1" dirty="0" err="1" smtClean="0">
                <a:solidFill>
                  <a:schemeClr val="tx1"/>
                </a:solidFill>
              </a:rPr>
              <a:t>prezinta</a:t>
            </a:r>
            <a:r>
              <a:rPr lang="en-GB" sz="1400" b="1" dirty="0" smtClean="0">
                <a:solidFill>
                  <a:schemeClr val="tx1"/>
                </a:solidFill>
              </a:rPr>
              <a:t> la </a:t>
            </a:r>
            <a:r>
              <a:rPr lang="en-GB" sz="1400" b="1" dirty="0" err="1" smtClean="0">
                <a:solidFill>
                  <a:schemeClr val="tx1"/>
                </a:solidFill>
              </a:rPr>
              <a:t>Primarul</a:t>
            </a:r>
            <a:r>
              <a:rPr lang="en-GB" sz="1400" b="1" dirty="0" smtClean="0">
                <a:solidFill>
                  <a:schemeClr val="tx1"/>
                </a:solidFill>
              </a:rPr>
              <a:t> </a:t>
            </a:r>
            <a:r>
              <a:rPr lang="en-GB" sz="1400" b="1" dirty="0" err="1" smtClean="0">
                <a:solidFill>
                  <a:schemeClr val="tx1"/>
                </a:solidFill>
              </a:rPr>
              <a:t>entitatii</a:t>
            </a:r>
            <a:r>
              <a:rPr lang="en-GB" sz="1400" b="1" dirty="0" smtClean="0">
                <a:solidFill>
                  <a:schemeClr val="tx1"/>
                </a:solidFill>
              </a:rPr>
              <a:t> </a:t>
            </a:r>
            <a:r>
              <a:rPr lang="ro-RO" sz="1400" b="1" dirty="0" smtClean="0">
                <a:solidFill>
                  <a:schemeClr val="tx1"/>
                </a:solidFill>
              </a:rPr>
              <a:t>, </a:t>
            </a:r>
            <a:r>
              <a:rPr lang="en-GB" sz="1400" b="1" dirty="0" smtClean="0">
                <a:solidFill>
                  <a:schemeClr val="tx1"/>
                </a:solidFill>
              </a:rPr>
              <a:t>cu  </a:t>
            </a:r>
            <a:r>
              <a:rPr lang="en-GB" sz="1400" b="1" dirty="0" err="1" smtClean="0">
                <a:solidFill>
                  <a:schemeClr val="tx1"/>
                </a:solidFill>
              </a:rPr>
              <a:t>biblioraftul</a:t>
            </a:r>
            <a:r>
              <a:rPr lang="en-GB" sz="1400" b="1" dirty="0" smtClean="0">
                <a:solidFill>
                  <a:schemeClr val="tx1"/>
                </a:solidFill>
              </a:rPr>
              <a:t> cu </a:t>
            </a:r>
            <a:r>
              <a:rPr lang="en-GB" sz="1400" b="1" dirty="0" err="1" smtClean="0">
                <a:solidFill>
                  <a:schemeClr val="tx1"/>
                </a:solidFill>
              </a:rPr>
              <a:t>documentele</a:t>
            </a:r>
            <a:r>
              <a:rPr lang="en-GB" sz="1400" b="1" dirty="0" smtClean="0">
                <a:solidFill>
                  <a:schemeClr val="tx1"/>
                </a:solidFill>
              </a:rPr>
              <a:t> </a:t>
            </a:r>
            <a:r>
              <a:rPr lang="en-GB" sz="1400" b="1" dirty="0" err="1" smtClean="0">
                <a:solidFill>
                  <a:schemeClr val="tx1"/>
                </a:solidFill>
              </a:rPr>
              <a:t>primare</a:t>
            </a:r>
            <a:r>
              <a:rPr lang="en-GB" sz="1400" b="1" dirty="0" smtClean="0">
                <a:solidFill>
                  <a:schemeClr val="tx1"/>
                </a:solidFill>
              </a:rPr>
              <a:t>  </a:t>
            </a:r>
            <a:r>
              <a:rPr lang="en-GB" sz="1400" b="1" dirty="0" err="1" smtClean="0">
                <a:solidFill>
                  <a:schemeClr val="tx1"/>
                </a:solidFill>
              </a:rPr>
              <a:t>si</a:t>
            </a:r>
            <a:r>
              <a:rPr lang="en-GB" sz="1400" b="1" dirty="0" smtClean="0">
                <a:solidFill>
                  <a:schemeClr val="tx1"/>
                </a:solidFill>
              </a:rPr>
              <a:t> </a:t>
            </a:r>
            <a:r>
              <a:rPr lang="en-GB" sz="1400" b="1" dirty="0" err="1" smtClean="0">
                <a:solidFill>
                  <a:schemeClr val="tx1"/>
                </a:solidFill>
              </a:rPr>
              <a:t>documentele</a:t>
            </a:r>
            <a:r>
              <a:rPr lang="en-GB" sz="1400" b="1" dirty="0" smtClean="0">
                <a:solidFill>
                  <a:schemeClr val="tx1"/>
                </a:solidFill>
              </a:rPr>
              <a:t> de </a:t>
            </a:r>
            <a:r>
              <a:rPr lang="en-GB" sz="1400" b="1" dirty="0" err="1" smtClean="0">
                <a:solidFill>
                  <a:schemeClr val="tx1"/>
                </a:solidFill>
              </a:rPr>
              <a:t>sinteza</a:t>
            </a:r>
            <a:r>
              <a:rPr lang="en-GB" sz="1400" b="1" dirty="0" smtClean="0">
                <a:solidFill>
                  <a:schemeClr val="tx1"/>
                </a:solidFill>
              </a:rPr>
              <a:t>  </a:t>
            </a:r>
            <a:r>
              <a:rPr lang="en-GB" sz="1400" b="1" dirty="0" err="1" smtClean="0">
                <a:solidFill>
                  <a:schemeClr val="tx1"/>
                </a:solidFill>
              </a:rPr>
              <a:t>intocmite</a:t>
            </a:r>
            <a:r>
              <a:rPr lang="en-GB" sz="1400" b="1" dirty="0" smtClean="0">
                <a:solidFill>
                  <a:schemeClr val="tx1"/>
                </a:solidFill>
              </a:rPr>
              <a:t> ( </a:t>
            </a:r>
            <a:r>
              <a:rPr lang="en-GB" sz="1400" b="1" dirty="0" err="1" smtClean="0">
                <a:solidFill>
                  <a:schemeClr val="tx1"/>
                </a:solidFill>
              </a:rPr>
              <a:t>balante</a:t>
            </a:r>
            <a:r>
              <a:rPr lang="en-GB" sz="1400" b="1" dirty="0" smtClean="0">
                <a:solidFill>
                  <a:schemeClr val="tx1"/>
                </a:solidFill>
              </a:rPr>
              <a:t>, </a:t>
            </a:r>
            <a:r>
              <a:rPr lang="en-GB" sz="1400" b="1" dirty="0" err="1" smtClean="0">
                <a:solidFill>
                  <a:schemeClr val="tx1"/>
                </a:solidFill>
              </a:rPr>
              <a:t>bilanturi</a:t>
            </a:r>
            <a:r>
              <a:rPr lang="en-GB" sz="1400" b="1" dirty="0" smtClean="0">
                <a:solidFill>
                  <a:schemeClr val="tx1"/>
                </a:solidFill>
              </a:rPr>
              <a:t>, </a:t>
            </a:r>
            <a:r>
              <a:rPr lang="en-GB" sz="1400" b="1" dirty="0" err="1" smtClean="0">
                <a:solidFill>
                  <a:schemeClr val="tx1"/>
                </a:solidFill>
              </a:rPr>
              <a:t>situatii</a:t>
            </a:r>
            <a:r>
              <a:rPr lang="en-GB" sz="1400" b="1" dirty="0" smtClean="0">
                <a:solidFill>
                  <a:schemeClr val="tx1"/>
                </a:solidFill>
              </a:rPr>
              <a:t> informative-</a:t>
            </a:r>
            <a:r>
              <a:rPr lang="en-GB" sz="1400" b="1" dirty="0" err="1" smtClean="0">
                <a:solidFill>
                  <a:schemeClr val="tx1"/>
                </a:solidFill>
              </a:rPr>
              <a:t>dupa</a:t>
            </a:r>
            <a:r>
              <a:rPr lang="en-GB" sz="1400" b="1" dirty="0" smtClean="0">
                <a:solidFill>
                  <a:schemeClr val="tx1"/>
                </a:solidFill>
              </a:rPr>
              <a:t> </a:t>
            </a:r>
            <a:r>
              <a:rPr lang="en-GB" sz="1400" b="1" dirty="0" err="1" smtClean="0">
                <a:solidFill>
                  <a:schemeClr val="tx1"/>
                </a:solidFill>
              </a:rPr>
              <a:t>caz</a:t>
            </a:r>
            <a:r>
              <a:rPr lang="en-GB" sz="1400" b="1" dirty="0" smtClean="0">
                <a:solidFill>
                  <a:schemeClr val="tx1"/>
                </a:solidFill>
              </a:rPr>
              <a:t>) </a:t>
            </a:r>
            <a:r>
              <a:rPr lang="ro-RO" sz="1400" b="1" dirty="0" smtClean="0">
                <a:solidFill>
                  <a:schemeClr val="tx1"/>
                </a:solidFill>
              </a:rPr>
              <a:t>, </a:t>
            </a:r>
            <a:r>
              <a:rPr lang="en-GB" sz="1400" b="1" dirty="0" smtClean="0">
                <a:solidFill>
                  <a:schemeClr val="tx1"/>
                </a:solidFill>
              </a:rPr>
              <a:t> </a:t>
            </a:r>
            <a:r>
              <a:rPr lang="en-GB" sz="1400" b="1" dirty="0" err="1" smtClean="0">
                <a:solidFill>
                  <a:schemeClr val="tx1"/>
                </a:solidFill>
              </a:rPr>
              <a:t>pentru</a:t>
            </a:r>
            <a:r>
              <a:rPr lang="en-GB" sz="1400" b="1" dirty="0" smtClean="0">
                <a:solidFill>
                  <a:schemeClr val="tx1"/>
                </a:solidFill>
              </a:rPr>
              <a:t>   </a:t>
            </a:r>
            <a:r>
              <a:rPr lang="en-GB" sz="1400" b="1" dirty="0" err="1" smtClean="0">
                <a:solidFill>
                  <a:schemeClr val="tx1"/>
                </a:solidFill>
              </a:rPr>
              <a:t>informarea</a:t>
            </a:r>
            <a:r>
              <a:rPr lang="en-GB" sz="1400" b="1" dirty="0" smtClean="0">
                <a:solidFill>
                  <a:schemeClr val="tx1"/>
                </a:solidFill>
              </a:rPr>
              <a:t> </a:t>
            </a:r>
            <a:r>
              <a:rPr lang="en-GB" sz="1400" b="1" dirty="0" err="1" smtClean="0">
                <a:solidFill>
                  <a:schemeClr val="tx1"/>
                </a:solidFill>
              </a:rPr>
              <a:t>acestuia</a:t>
            </a:r>
            <a:r>
              <a:rPr lang="en-GB" sz="1400" b="1" dirty="0" smtClean="0">
                <a:solidFill>
                  <a:schemeClr val="tx1"/>
                </a:solidFill>
              </a:rPr>
              <a:t> </a:t>
            </a:r>
            <a:r>
              <a:rPr lang="en-GB" sz="1400" b="1" dirty="0" err="1" smtClean="0">
                <a:solidFill>
                  <a:schemeClr val="tx1"/>
                </a:solidFill>
              </a:rPr>
              <a:t>si</a:t>
            </a:r>
            <a:r>
              <a:rPr lang="en-GB" sz="1400" b="1" dirty="0" smtClean="0">
                <a:solidFill>
                  <a:schemeClr val="tx1"/>
                </a:solidFill>
              </a:rPr>
              <a:t>  </a:t>
            </a:r>
            <a:r>
              <a:rPr lang="en-GB" sz="1400" b="1" dirty="0" err="1" smtClean="0">
                <a:solidFill>
                  <a:schemeClr val="tx1"/>
                </a:solidFill>
              </a:rPr>
              <a:t>consiliere</a:t>
            </a:r>
            <a:r>
              <a:rPr lang="ro-RO" sz="1400" b="1" dirty="0" smtClean="0">
                <a:solidFill>
                  <a:schemeClr val="tx1"/>
                </a:solidFill>
              </a:rPr>
              <a:t>a </a:t>
            </a:r>
            <a:r>
              <a:rPr lang="en-GB" sz="1400" b="1" dirty="0" smtClean="0">
                <a:solidFill>
                  <a:schemeClr val="tx1"/>
                </a:solidFill>
              </a:rPr>
              <a:t> in </a:t>
            </a:r>
            <a:r>
              <a:rPr lang="en-GB" sz="1400" b="1" dirty="0" err="1" smtClean="0">
                <a:solidFill>
                  <a:schemeClr val="tx1"/>
                </a:solidFill>
              </a:rPr>
              <a:t>vederea</a:t>
            </a:r>
            <a:r>
              <a:rPr lang="en-GB" sz="1400" b="1" dirty="0" smtClean="0">
                <a:solidFill>
                  <a:schemeClr val="tx1"/>
                </a:solidFill>
              </a:rPr>
              <a:t> </a:t>
            </a:r>
            <a:r>
              <a:rPr lang="en-GB" sz="1400" b="1" dirty="0" err="1" smtClean="0">
                <a:solidFill>
                  <a:schemeClr val="tx1"/>
                </a:solidFill>
              </a:rPr>
              <a:t>utilizarii</a:t>
            </a:r>
            <a:r>
              <a:rPr lang="en-GB" sz="1400" b="1" dirty="0" smtClean="0">
                <a:solidFill>
                  <a:schemeClr val="tx1"/>
                </a:solidFill>
              </a:rPr>
              <a:t> </a:t>
            </a:r>
            <a:r>
              <a:rPr lang="en-GB" sz="1400" b="1" dirty="0" err="1" smtClean="0">
                <a:solidFill>
                  <a:schemeClr val="tx1"/>
                </a:solidFill>
              </a:rPr>
              <a:t>eficiente</a:t>
            </a:r>
            <a:r>
              <a:rPr lang="en-GB" sz="1400" b="1" dirty="0" smtClean="0">
                <a:solidFill>
                  <a:schemeClr val="tx1"/>
                </a:solidFill>
              </a:rPr>
              <a:t> a </a:t>
            </a:r>
            <a:r>
              <a:rPr lang="en-GB" sz="1400" b="1" dirty="0" err="1" smtClean="0">
                <a:solidFill>
                  <a:schemeClr val="tx1"/>
                </a:solidFill>
              </a:rPr>
              <a:t>resurselor</a:t>
            </a:r>
            <a:r>
              <a:rPr lang="en-GB" sz="1400" b="1" dirty="0" smtClean="0">
                <a:solidFill>
                  <a:schemeClr val="tx1"/>
                </a:solidFill>
              </a:rPr>
              <a:t> </a:t>
            </a:r>
            <a:r>
              <a:rPr lang="ro-RO" sz="1400" b="1" dirty="0" smtClean="0">
                <a:solidFill>
                  <a:schemeClr val="tx1"/>
                </a:solidFill>
              </a:rPr>
              <a:t> </a:t>
            </a:r>
            <a:r>
              <a:rPr lang="en-GB" sz="1400" b="1" dirty="0" err="1" smtClean="0">
                <a:solidFill>
                  <a:schemeClr val="tx1"/>
                </a:solidFill>
              </a:rPr>
              <a:t>Comunei</a:t>
            </a:r>
            <a:endParaRPr lang="en-GB" sz="1400" b="1" dirty="0" smtClean="0">
              <a:solidFill>
                <a:schemeClr val="tx1"/>
              </a:solidFill>
            </a:endParaRPr>
          </a:p>
          <a:p>
            <a:pPr algn="ctr"/>
            <a:endParaRPr lang="en-GB" sz="16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en-GB" sz="1600" b="1" dirty="0" err="1" smtClean="0">
                <a:solidFill>
                  <a:schemeClr val="accent2">
                    <a:lumMod val="75000"/>
                  </a:schemeClr>
                </a:solidFill>
              </a:rPr>
              <a:t>Incasarile</a:t>
            </a:r>
            <a:r>
              <a:rPr lang="en-GB" sz="1600" b="1" dirty="0" smtClean="0">
                <a:solidFill>
                  <a:schemeClr val="accent2">
                    <a:lumMod val="75000"/>
                  </a:schemeClr>
                </a:solidFill>
              </a:rPr>
              <a:t> se </a:t>
            </a:r>
            <a:r>
              <a:rPr lang="en-GB" sz="1600" b="1" dirty="0" err="1" smtClean="0">
                <a:solidFill>
                  <a:schemeClr val="accent2">
                    <a:lumMod val="75000"/>
                  </a:schemeClr>
                </a:solidFill>
              </a:rPr>
              <a:t>depun</a:t>
            </a:r>
            <a:r>
              <a:rPr lang="en-GB" sz="1600" b="1" dirty="0" smtClean="0">
                <a:solidFill>
                  <a:schemeClr val="accent2">
                    <a:lumMod val="75000"/>
                  </a:schemeClr>
                </a:solidFill>
              </a:rPr>
              <a:t> de 2 </a:t>
            </a:r>
            <a:r>
              <a:rPr lang="en-GB" sz="1600" b="1" dirty="0" err="1" smtClean="0">
                <a:solidFill>
                  <a:schemeClr val="accent2">
                    <a:lumMod val="75000"/>
                  </a:schemeClr>
                </a:solidFill>
              </a:rPr>
              <a:t>ori</a:t>
            </a:r>
            <a:r>
              <a:rPr lang="en-GB" sz="16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sz="1600" b="1" dirty="0" err="1" smtClean="0">
                <a:solidFill>
                  <a:schemeClr val="accent2">
                    <a:lumMod val="75000"/>
                  </a:schemeClr>
                </a:solidFill>
              </a:rPr>
              <a:t>pe</a:t>
            </a:r>
            <a:r>
              <a:rPr lang="en-GB" sz="1600" b="1" dirty="0" smtClean="0">
                <a:solidFill>
                  <a:schemeClr val="accent2">
                    <a:lumMod val="75000"/>
                  </a:schemeClr>
                </a:solidFill>
              </a:rPr>
              <a:t> s</a:t>
            </a:r>
            <a:r>
              <a:rPr lang="ro-RO" sz="1600" b="1" dirty="0" smtClean="0">
                <a:solidFill>
                  <a:schemeClr val="accent2">
                    <a:lumMod val="75000"/>
                  </a:schemeClr>
                </a:solidFill>
              </a:rPr>
              <a:t>aptamana </a:t>
            </a:r>
            <a:r>
              <a:rPr lang="en-GB" sz="1600" b="1" dirty="0" smtClean="0">
                <a:solidFill>
                  <a:schemeClr val="accent2">
                    <a:lumMod val="75000"/>
                  </a:schemeClr>
                </a:solidFill>
              </a:rPr>
              <a:t>la </a:t>
            </a:r>
            <a:r>
              <a:rPr lang="en-GB" sz="1600" b="1" dirty="0" err="1" smtClean="0">
                <a:solidFill>
                  <a:schemeClr val="accent2">
                    <a:lumMod val="75000"/>
                  </a:schemeClr>
                </a:solidFill>
              </a:rPr>
              <a:t>Trezoreria</a:t>
            </a:r>
            <a:r>
              <a:rPr lang="en-GB" sz="16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sz="1600" b="1" dirty="0" err="1" smtClean="0">
                <a:solidFill>
                  <a:schemeClr val="accent2">
                    <a:lumMod val="75000"/>
                  </a:schemeClr>
                </a:solidFill>
              </a:rPr>
              <a:t>Baia</a:t>
            </a:r>
            <a:r>
              <a:rPr lang="en-GB" sz="1600" b="1" dirty="0" smtClean="0">
                <a:solidFill>
                  <a:schemeClr val="accent2">
                    <a:lumMod val="75000"/>
                  </a:schemeClr>
                </a:solidFill>
              </a:rPr>
              <a:t> Mare </a:t>
            </a:r>
          </a:p>
          <a:p>
            <a:pPr algn="ctr"/>
            <a:r>
              <a:rPr lang="en-GB" sz="1600" b="1" dirty="0" smtClean="0">
                <a:solidFill>
                  <a:schemeClr val="accent2">
                    <a:lumMod val="75000"/>
                  </a:schemeClr>
                </a:solidFill>
              </a:rPr>
              <a:t>In </a:t>
            </a:r>
            <a:r>
              <a:rPr lang="en-GB" sz="1600" b="1" dirty="0" err="1" smtClean="0">
                <a:solidFill>
                  <a:schemeClr val="accent2">
                    <a:lumMod val="75000"/>
                  </a:schemeClr>
                </a:solidFill>
              </a:rPr>
              <a:t>cazul</a:t>
            </a:r>
            <a:r>
              <a:rPr lang="en-GB" sz="16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sz="1600" b="1" dirty="0" err="1" smtClean="0">
                <a:solidFill>
                  <a:schemeClr val="accent2">
                    <a:lumMod val="75000"/>
                  </a:schemeClr>
                </a:solidFill>
              </a:rPr>
              <a:t>depasirii</a:t>
            </a:r>
            <a:r>
              <a:rPr lang="en-GB" sz="16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sz="1600" b="1" dirty="0" err="1" smtClean="0">
                <a:solidFill>
                  <a:schemeClr val="accent2">
                    <a:lumMod val="75000"/>
                  </a:schemeClr>
                </a:solidFill>
              </a:rPr>
              <a:t>soldului</a:t>
            </a:r>
            <a:r>
              <a:rPr lang="en-GB" sz="1600" b="1" dirty="0" smtClean="0">
                <a:solidFill>
                  <a:schemeClr val="accent2">
                    <a:lumMod val="75000"/>
                  </a:schemeClr>
                </a:solidFill>
              </a:rPr>
              <a:t> de casa  ( 900 lei)  </a:t>
            </a:r>
            <a:r>
              <a:rPr lang="en-GB" sz="1600" b="1" dirty="0" err="1" smtClean="0">
                <a:solidFill>
                  <a:schemeClr val="accent2">
                    <a:lumMod val="75000"/>
                  </a:schemeClr>
                </a:solidFill>
              </a:rPr>
              <a:t>incasarile</a:t>
            </a:r>
            <a:r>
              <a:rPr lang="en-GB" sz="1600" b="1" dirty="0" smtClean="0">
                <a:solidFill>
                  <a:schemeClr val="accent2">
                    <a:lumMod val="75000"/>
                  </a:schemeClr>
                </a:solidFill>
              </a:rPr>
              <a:t>  se </a:t>
            </a:r>
            <a:r>
              <a:rPr lang="en-GB" sz="1600" b="1" dirty="0" err="1" smtClean="0">
                <a:solidFill>
                  <a:schemeClr val="accent2">
                    <a:lumMod val="75000"/>
                  </a:schemeClr>
                </a:solidFill>
              </a:rPr>
              <a:t>depun</a:t>
            </a:r>
            <a:r>
              <a:rPr lang="en-GB" sz="1600" b="1" dirty="0" smtClean="0">
                <a:solidFill>
                  <a:schemeClr val="accent2">
                    <a:lumMod val="75000"/>
                  </a:schemeClr>
                </a:solidFill>
              </a:rPr>
              <a:t> a </a:t>
            </a:r>
            <a:r>
              <a:rPr lang="en-GB" sz="1600" b="1" dirty="0" err="1" smtClean="0">
                <a:solidFill>
                  <a:schemeClr val="accent2">
                    <a:lumMod val="75000"/>
                  </a:schemeClr>
                </a:solidFill>
              </a:rPr>
              <a:t>doua</a:t>
            </a:r>
            <a:r>
              <a:rPr lang="en-GB" sz="16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sz="1600" b="1" dirty="0" err="1" smtClean="0">
                <a:solidFill>
                  <a:schemeClr val="accent2">
                    <a:lumMod val="75000"/>
                  </a:schemeClr>
                </a:solidFill>
              </a:rPr>
              <a:t>zi</a:t>
            </a:r>
            <a:r>
              <a:rPr lang="en-GB" sz="1600" b="1" dirty="0" smtClean="0">
                <a:solidFill>
                  <a:schemeClr val="accent2">
                    <a:lumMod val="75000"/>
                  </a:schemeClr>
                </a:solidFill>
              </a:rPr>
              <a:t>  la </a:t>
            </a:r>
            <a:r>
              <a:rPr lang="en-GB" sz="1600" b="1" dirty="0" err="1" smtClean="0">
                <a:solidFill>
                  <a:schemeClr val="accent2">
                    <a:lumMod val="75000"/>
                  </a:schemeClr>
                </a:solidFill>
              </a:rPr>
              <a:t>Trezorerie</a:t>
            </a:r>
            <a:r>
              <a:rPr lang="en-GB" sz="16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pPr algn="ctr"/>
            <a:endParaRPr lang="en-GB" sz="2000" b="1" dirty="0" smtClean="0"/>
          </a:p>
          <a:p>
            <a:pPr algn="ctr"/>
            <a:r>
              <a:rPr lang="en-GB" b="1" dirty="0" smtClean="0">
                <a:solidFill>
                  <a:srgbClr val="FF0000"/>
                </a:solidFill>
              </a:rPr>
              <a:t>ATENTIE !!! </a:t>
            </a:r>
          </a:p>
          <a:p>
            <a:pPr algn="ctr"/>
            <a:r>
              <a:rPr lang="en-GB" b="1" dirty="0" smtClean="0">
                <a:solidFill>
                  <a:schemeClr val="accent4">
                    <a:lumMod val="75000"/>
                  </a:schemeClr>
                </a:solidFill>
              </a:rPr>
              <a:t>Este </a:t>
            </a:r>
            <a:r>
              <a:rPr lang="en-GB" b="1" dirty="0" err="1" smtClean="0">
                <a:solidFill>
                  <a:schemeClr val="accent4">
                    <a:lumMod val="75000"/>
                  </a:schemeClr>
                </a:solidFill>
              </a:rPr>
              <a:t>interzis</a:t>
            </a:r>
            <a:r>
              <a:rPr lang="en-GB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GB" b="1" dirty="0" err="1" smtClean="0">
                <a:solidFill>
                  <a:schemeClr val="accent4">
                    <a:lumMod val="75000"/>
                  </a:schemeClr>
                </a:solidFill>
              </a:rPr>
              <a:t>sa</a:t>
            </a:r>
            <a:r>
              <a:rPr lang="en-GB" b="1" dirty="0" smtClean="0">
                <a:solidFill>
                  <a:schemeClr val="accent4">
                    <a:lumMod val="75000"/>
                  </a:schemeClr>
                </a:solidFill>
              </a:rPr>
              <a:t> se </a:t>
            </a:r>
            <a:r>
              <a:rPr lang="en-GB" b="1" dirty="0" err="1" smtClean="0">
                <a:solidFill>
                  <a:schemeClr val="accent4">
                    <a:lumMod val="75000"/>
                  </a:schemeClr>
                </a:solidFill>
              </a:rPr>
              <a:t>efectueze</a:t>
            </a:r>
            <a:r>
              <a:rPr lang="en-GB" b="1" dirty="0" smtClean="0">
                <a:solidFill>
                  <a:schemeClr val="accent4">
                    <a:lumMod val="75000"/>
                  </a:schemeClr>
                </a:solidFill>
              </a:rPr>
              <a:t>  </a:t>
            </a:r>
            <a:r>
              <a:rPr lang="en-GB" b="1" dirty="0" err="1" smtClean="0">
                <a:solidFill>
                  <a:schemeClr val="accent4">
                    <a:lumMod val="75000"/>
                  </a:schemeClr>
                </a:solidFill>
              </a:rPr>
              <a:t>plati</a:t>
            </a:r>
            <a:r>
              <a:rPr lang="en-GB" b="1" dirty="0" smtClean="0">
                <a:solidFill>
                  <a:schemeClr val="accent4">
                    <a:lumMod val="75000"/>
                  </a:schemeClr>
                </a:solidFill>
              </a:rPr>
              <a:t> (</a:t>
            </a:r>
            <a:r>
              <a:rPr lang="en-GB" b="1" dirty="0" err="1" smtClean="0">
                <a:solidFill>
                  <a:schemeClr val="accent4">
                    <a:lumMod val="75000"/>
                  </a:schemeClr>
                </a:solidFill>
              </a:rPr>
              <a:t>decontari</a:t>
            </a:r>
            <a:r>
              <a:rPr lang="en-GB" b="1" dirty="0" smtClean="0">
                <a:solidFill>
                  <a:schemeClr val="accent4">
                    <a:lumMod val="75000"/>
                  </a:schemeClr>
                </a:solidFill>
              </a:rPr>
              <a:t>) din </a:t>
            </a:r>
            <a:r>
              <a:rPr lang="en-GB" b="1" dirty="0" err="1" smtClean="0">
                <a:solidFill>
                  <a:schemeClr val="accent4">
                    <a:lumMod val="75000"/>
                  </a:schemeClr>
                </a:solidFill>
              </a:rPr>
              <a:t>incasari</a:t>
            </a:r>
            <a:r>
              <a:rPr lang="en-GB" b="1" dirty="0" smtClean="0">
                <a:solidFill>
                  <a:schemeClr val="accent4">
                    <a:lumMod val="75000"/>
                  </a:schemeClr>
                </a:solidFill>
              </a:rPr>
              <a:t>. </a:t>
            </a:r>
            <a:r>
              <a:rPr lang="en-GB" b="1" dirty="0" err="1" smtClean="0">
                <a:solidFill>
                  <a:schemeClr val="accent4">
                    <a:lumMod val="75000"/>
                  </a:schemeClr>
                </a:solidFill>
              </a:rPr>
              <a:t>Acestea</a:t>
            </a:r>
            <a:r>
              <a:rPr lang="en-GB" b="1" dirty="0" smtClean="0">
                <a:solidFill>
                  <a:schemeClr val="accent4">
                    <a:lumMod val="75000"/>
                  </a:schemeClr>
                </a:solidFill>
              </a:rPr>
              <a:t> se </a:t>
            </a:r>
            <a:r>
              <a:rPr lang="en-GB" b="1" dirty="0" err="1" smtClean="0">
                <a:solidFill>
                  <a:schemeClr val="accent4">
                    <a:lumMod val="75000"/>
                  </a:schemeClr>
                </a:solidFill>
              </a:rPr>
              <a:t>depun</a:t>
            </a:r>
            <a:r>
              <a:rPr lang="en-GB" b="1" dirty="0" smtClean="0">
                <a:solidFill>
                  <a:schemeClr val="accent4">
                    <a:lumMod val="75000"/>
                  </a:schemeClr>
                </a:solidFill>
              </a:rPr>
              <a:t> in </a:t>
            </a:r>
            <a:r>
              <a:rPr lang="en-GB" b="1" dirty="0" err="1" smtClean="0">
                <a:solidFill>
                  <a:schemeClr val="accent4">
                    <a:lumMod val="75000"/>
                  </a:schemeClr>
                </a:solidFill>
              </a:rPr>
              <a:t>trezorerie</a:t>
            </a:r>
            <a:r>
              <a:rPr lang="en-GB" b="1" dirty="0" smtClean="0">
                <a:solidFill>
                  <a:schemeClr val="accent4">
                    <a:lumMod val="75000"/>
                  </a:schemeClr>
                </a:solidFill>
              </a:rPr>
              <a:t> in </a:t>
            </a:r>
            <a:r>
              <a:rPr lang="en-GB" b="1" dirty="0" err="1" smtClean="0">
                <a:solidFill>
                  <a:schemeClr val="accent4">
                    <a:lumMod val="75000"/>
                  </a:schemeClr>
                </a:solidFill>
              </a:rPr>
              <a:t>totalitate</a:t>
            </a:r>
            <a:r>
              <a:rPr lang="en-GB" b="1" dirty="0" smtClean="0">
                <a:solidFill>
                  <a:schemeClr val="accent4">
                    <a:lumMod val="75000"/>
                  </a:schemeClr>
                </a:solidFill>
              </a:rPr>
              <a:t> conform </a:t>
            </a:r>
            <a:r>
              <a:rPr lang="en-GB" b="1" dirty="0" err="1" smtClean="0">
                <a:solidFill>
                  <a:schemeClr val="accent4">
                    <a:lumMod val="75000"/>
                  </a:schemeClr>
                </a:solidFill>
              </a:rPr>
              <a:t>registrului</a:t>
            </a:r>
            <a:r>
              <a:rPr lang="en-GB" b="1" dirty="0" smtClean="0">
                <a:solidFill>
                  <a:schemeClr val="accent4">
                    <a:lumMod val="75000"/>
                  </a:schemeClr>
                </a:solidFill>
              </a:rPr>
              <a:t> de casa  ! </a:t>
            </a:r>
          </a:p>
          <a:p>
            <a:pPr algn="ctr"/>
            <a:r>
              <a:rPr lang="en-GB" b="1" dirty="0" err="1" smtClean="0">
                <a:solidFill>
                  <a:schemeClr val="accent4">
                    <a:lumMod val="75000"/>
                  </a:schemeClr>
                </a:solidFill>
              </a:rPr>
              <a:t>Numerarul</a:t>
            </a:r>
            <a:r>
              <a:rPr lang="en-GB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GB" b="1" dirty="0" err="1" smtClean="0">
                <a:solidFill>
                  <a:schemeClr val="accent4">
                    <a:lumMod val="75000"/>
                  </a:schemeClr>
                </a:solidFill>
              </a:rPr>
              <a:t>destinat</a:t>
            </a:r>
            <a:r>
              <a:rPr lang="en-GB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GB" b="1" dirty="0" err="1" smtClean="0">
                <a:solidFill>
                  <a:schemeClr val="accent4">
                    <a:lumMod val="75000"/>
                  </a:schemeClr>
                </a:solidFill>
              </a:rPr>
              <a:t>platilor</a:t>
            </a:r>
            <a:r>
              <a:rPr lang="en-GB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GB" b="1" dirty="0" err="1" smtClean="0">
                <a:solidFill>
                  <a:schemeClr val="accent4">
                    <a:lumMod val="75000"/>
                  </a:schemeClr>
                </a:solidFill>
              </a:rPr>
              <a:t>curente</a:t>
            </a:r>
            <a:r>
              <a:rPr lang="en-GB" b="1" dirty="0" smtClean="0">
                <a:solidFill>
                  <a:schemeClr val="accent4">
                    <a:lumMod val="75000"/>
                  </a:schemeClr>
                </a:solidFill>
              </a:rPr>
              <a:t> se </a:t>
            </a:r>
            <a:r>
              <a:rPr lang="en-GB" b="1" dirty="0" err="1" smtClean="0">
                <a:solidFill>
                  <a:schemeClr val="accent4">
                    <a:lumMod val="75000"/>
                  </a:schemeClr>
                </a:solidFill>
              </a:rPr>
              <a:t>ridica</a:t>
            </a:r>
            <a:r>
              <a:rPr lang="en-GB" b="1" dirty="0" smtClean="0">
                <a:solidFill>
                  <a:schemeClr val="accent4">
                    <a:lumMod val="75000"/>
                  </a:schemeClr>
                </a:solidFill>
              </a:rPr>
              <a:t>  in </a:t>
            </a:r>
            <a:r>
              <a:rPr lang="en-GB" b="1" dirty="0" err="1" smtClean="0">
                <a:solidFill>
                  <a:schemeClr val="accent4">
                    <a:lumMod val="75000"/>
                  </a:schemeClr>
                </a:solidFill>
              </a:rPr>
              <a:t>limita</a:t>
            </a:r>
            <a:r>
              <a:rPr lang="en-GB" b="1" dirty="0" smtClean="0">
                <a:solidFill>
                  <a:schemeClr val="accent4">
                    <a:lumMod val="75000"/>
                  </a:schemeClr>
                </a:solidFill>
              </a:rPr>
              <a:t>  </a:t>
            </a:r>
            <a:r>
              <a:rPr lang="en-GB" b="1" dirty="0" err="1" smtClean="0">
                <a:solidFill>
                  <a:schemeClr val="accent4">
                    <a:lumMod val="75000"/>
                  </a:schemeClr>
                </a:solidFill>
              </a:rPr>
              <a:t>plafonului</a:t>
            </a:r>
            <a:r>
              <a:rPr lang="en-GB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GB" b="1" dirty="0" err="1" smtClean="0">
                <a:solidFill>
                  <a:schemeClr val="accent4">
                    <a:lumMod val="75000"/>
                  </a:schemeClr>
                </a:solidFill>
              </a:rPr>
              <a:t>stabilit</a:t>
            </a:r>
            <a:r>
              <a:rPr lang="en-GB" b="1" dirty="0" smtClean="0">
                <a:solidFill>
                  <a:schemeClr val="accent4">
                    <a:lumMod val="75000"/>
                  </a:schemeClr>
                </a:solidFill>
              </a:rPr>
              <a:t> de </a:t>
            </a:r>
            <a:r>
              <a:rPr lang="en-GB" b="1" dirty="0" err="1" smtClean="0">
                <a:solidFill>
                  <a:schemeClr val="accent4">
                    <a:lumMod val="75000"/>
                  </a:schemeClr>
                </a:solidFill>
              </a:rPr>
              <a:t>Trezorerie</a:t>
            </a:r>
            <a:r>
              <a:rPr lang="en-GB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o-RO" b="1" dirty="0" smtClean="0">
                <a:solidFill>
                  <a:schemeClr val="accent4">
                    <a:lumMod val="75000"/>
                  </a:schemeClr>
                </a:solidFill>
              </a:rPr>
              <a:t>,</a:t>
            </a:r>
            <a:r>
              <a:rPr lang="en-GB" b="1" dirty="0" smtClean="0">
                <a:solidFill>
                  <a:schemeClr val="accent4">
                    <a:lumMod val="75000"/>
                  </a:schemeClr>
                </a:solidFill>
              </a:rPr>
              <a:t>  </a:t>
            </a:r>
            <a:r>
              <a:rPr lang="en-GB" b="1" dirty="0" err="1" smtClean="0">
                <a:solidFill>
                  <a:schemeClr val="accent4">
                    <a:lumMod val="75000"/>
                  </a:schemeClr>
                </a:solidFill>
              </a:rPr>
              <a:t>pe</a:t>
            </a:r>
            <a:r>
              <a:rPr lang="en-GB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GB" b="1" dirty="0" err="1" smtClean="0">
                <a:solidFill>
                  <a:schemeClr val="accent4">
                    <a:lumMod val="75000"/>
                  </a:schemeClr>
                </a:solidFill>
              </a:rPr>
              <a:t>baza</a:t>
            </a:r>
            <a:r>
              <a:rPr lang="en-GB" b="1" dirty="0" smtClean="0">
                <a:solidFill>
                  <a:schemeClr val="accent4">
                    <a:lumMod val="75000"/>
                  </a:schemeClr>
                </a:solidFill>
              </a:rPr>
              <a:t> de CEC!</a:t>
            </a:r>
          </a:p>
          <a:p>
            <a:pPr algn="ctr"/>
            <a:endParaRPr lang="en-GB" sz="1600" b="1" dirty="0" smtClean="0">
              <a:solidFill>
                <a:srgbClr val="FF0000"/>
              </a:solidFill>
            </a:endParaRPr>
          </a:p>
          <a:p>
            <a:pPr algn="ctr"/>
            <a:r>
              <a:rPr lang="en-GB" sz="1600" b="1" dirty="0" smtClean="0">
                <a:solidFill>
                  <a:srgbClr val="FF0000"/>
                </a:solidFill>
              </a:rPr>
              <a:t>PLATILE IN NUMERAR SE REDUC LA MINIMUM NECESAR </a:t>
            </a:r>
            <a:r>
              <a:rPr lang="en-GB" sz="1600" b="1" dirty="0" err="1" smtClean="0">
                <a:solidFill>
                  <a:srgbClr val="FF0000"/>
                </a:solidFill>
              </a:rPr>
              <a:t>si</a:t>
            </a:r>
            <a:r>
              <a:rPr lang="en-GB" sz="1600" b="1" dirty="0" smtClean="0">
                <a:solidFill>
                  <a:srgbClr val="FF0000"/>
                </a:solidFill>
              </a:rPr>
              <a:t> SE EFECTUEAZA DOAR PENTRU SITUATII EXCEPTIONALE !!! </a:t>
            </a:r>
          </a:p>
          <a:p>
            <a:pPr algn="ctr"/>
            <a:endParaRPr lang="en-GB" b="1" dirty="0" smtClean="0">
              <a:solidFill>
                <a:schemeClr val="tx1"/>
              </a:solidFill>
            </a:endParaRPr>
          </a:p>
          <a:p>
            <a:pPr algn="ctr"/>
            <a:r>
              <a:rPr lang="en-GB" b="1" dirty="0" err="1" smtClean="0">
                <a:solidFill>
                  <a:schemeClr val="tx1"/>
                </a:solidFill>
              </a:rPr>
              <a:t>Primarul</a:t>
            </a:r>
            <a:r>
              <a:rPr lang="en-GB" b="1" dirty="0" smtClean="0">
                <a:solidFill>
                  <a:schemeClr val="tx1"/>
                </a:solidFill>
              </a:rPr>
              <a:t> </a:t>
            </a:r>
            <a:r>
              <a:rPr lang="en-GB" b="1" dirty="0" err="1" smtClean="0">
                <a:solidFill>
                  <a:schemeClr val="tx1"/>
                </a:solidFill>
              </a:rPr>
              <a:t>Comunei</a:t>
            </a:r>
            <a:r>
              <a:rPr lang="en-GB" b="1" dirty="0" smtClean="0">
                <a:solidFill>
                  <a:schemeClr val="tx1"/>
                </a:solidFill>
              </a:rPr>
              <a:t> </a:t>
            </a:r>
            <a:r>
              <a:rPr lang="en-GB" b="1" dirty="0" err="1" smtClean="0">
                <a:solidFill>
                  <a:schemeClr val="tx1"/>
                </a:solidFill>
              </a:rPr>
              <a:t>verifica</a:t>
            </a:r>
            <a:r>
              <a:rPr lang="en-GB" b="1" dirty="0" smtClean="0">
                <a:solidFill>
                  <a:schemeClr val="tx1"/>
                </a:solidFill>
              </a:rPr>
              <a:t>  </a:t>
            </a:r>
            <a:r>
              <a:rPr lang="en-GB" b="1" dirty="0" err="1" smtClean="0">
                <a:solidFill>
                  <a:schemeClr val="tx1"/>
                </a:solidFill>
              </a:rPr>
              <a:t>zilnic</a:t>
            </a:r>
            <a:r>
              <a:rPr lang="en-GB" b="1" dirty="0" smtClean="0">
                <a:solidFill>
                  <a:schemeClr val="tx1"/>
                </a:solidFill>
              </a:rPr>
              <a:t>  </a:t>
            </a:r>
            <a:r>
              <a:rPr lang="en-GB" b="1" dirty="0" err="1" smtClean="0">
                <a:solidFill>
                  <a:schemeClr val="tx1"/>
                </a:solidFill>
              </a:rPr>
              <a:t>balanta</a:t>
            </a:r>
            <a:r>
              <a:rPr lang="en-GB" b="1" dirty="0" smtClean="0">
                <a:solidFill>
                  <a:schemeClr val="tx1"/>
                </a:solidFill>
              </a:rPr>
              <a:t>  </a:t>
            </a:r>
            <a:r>
              <a:rPr lang="en-GB" b="1" dirty="0" err="1" smtClean="0">
                <a:solidFill>
                  <a:schemeClr val="tx1"/>
                </a:solidFill>
              </a:rPr>
              <a:t>analitica</a:t>
            </a:r>
            <a:r>
              <a:rPr lang="en-GB" b="1" dirty="0" smtClean="0">
                <a:solidFill>
                  <a:schemeClr val="tx1"/>
                </a:solidFill>
              </a:rPr>
              <a:t> de </a:t>
            </a:r>
            <a:r>
              <a:rPr lang="en-GB" b="1" dirty="0" err="1" smtClean="0">
                <a:solidFill>
                  <a:schemeClr val="tx1"/>
                </a:solidFill>
              </a:rPr>
              <a:t>stocuri</a:t>
            </a:r>
            <a:r>
              <a:rPr lang="ro-RO" b="1" dirty="0" smtClean="0">
                <a:solidFill>
                  <a:schemeClr val="tx1"/>
                </a:solidFill>
              </a:rPr>
              <a:t> </a:t>
            </a:r>
            <a:r>
              <a:rPr lang="en-GB" b="1" dirty="0" err="1" smtClean="0">
                <a:solidFill>
                  <a:schemeClr val="tx1"/>
                </a:solidFill>
              </a:rPr>
              <a:t>si</a:t>
            </a:r>
            <a:r>
              <a:rPr lang="en-GB" b="1" dirty="0" smtClean="0">
                <a:solidFill>
                  <a:schemeClr val="tx1"/>
                </a:solidFill>
              </a:rPr>
              <a:t>  </a:t>
            </a:r>
            <a:r>
              <a:rPr lang="en-GB" b="1" dirty="0" err="1" smtClean="0">
                <a:solidFill>
                  <a:schemeClr val="tx1"/>
                </a:solidFill>
              </a:rPr>
              <a:t>solicita</a:t>
            </a:r>
            <a:r>
              <a:rPr lang="en-GB" b="1" dirty="0" smtClean="0">
                <a:solidFill>
                  <a:schemeClr val="tx1"/>
                </a:solidFill>
              </a:rPr>
              <a:t> </a:t>
            </a:r>
            <a:r>
              <a:rPr lang="en-GB" b="1" dirty="0" err="1" smtClean="0">
                <a:solidFill>
                  <a:schemeClr val="tx1"/>
                </a:solidFill>
              </a:rPr>
              <a:t>explicatii</a:t>
            </a:r>
            <a:r>
              <a:rPr lang="en-GB" b="1" dirty="0" smtClean="0">
                <a:solidFill>
                  <a:schemeClr val="tx1"/>
                </a:solidFill>
              </a:rPr>
              <a:t> </a:t>
            </a:r>
            <a:r>
              <a:rPr lang="en-GB" b="1" dirty="0" err="1" smtClean="0">
                <a:solidFill>
                  <a:schemeClr val="tx1"/>
                </a:solidFill>
              </a:rPr>
              <a:t>privind</a:t>
            </a:r>
            <a:r>
              <a:rPr lang="en-GB" b="1" dirty="0" smtClean="0">
                <a:solidFill>
                  <a:schemeClr val="tx1"/>
                </a:solidFill>
              </a:rPr>
              <a:t> </a:t>
            </a:r>
            <a:r>
              <a:rPr lang="en-GB" b="1" dirty="0" err="1" smtClean="0">
                <a:solidFill>
                  <a:schemeClr val="tx1"/>
                </a:solidFill>
              </a:rPr>
              <a:t>utilizarea</a:t>
            </a:r>
            <a:r>
              <a:rPr lang="en-GB" b="1" dirty="0" smtClean="0">
                <a:solidFill>
                  <a:schemeClr val="tx1"/>
                </a:solidFill>
              </a:rPr>
              <a:t> </a:t>
            </a:r>
            <a:r>
              <a:rPr lang="en-GB" b="1" dirty="0" err="1" smtClean="0">
                <a:solidFill>
                  <a:schemeClr val="tx1"/>
                </a:solidFill>
              </a:rPr>
              <a:t>acestora</a:t>
            </a:r>
            <a:r>
              <a:rPr lang="en-GB" b="1" dirty="0" smtClean="0">
                <a:solidFill>
                  <a:schemeClr val="tx1"/>
                </a:solidFill>
              </a:rPr>
              <a:t> </a:t>
            </a:r>
            <a:r>
              <a:rPr lang="en-GB" b="1" dirty="0" err="1" smtClean="0">
                <a:solidFill>
                  <a:schemeClr val="tx1"/>
                </a:solidFill>
              </a:rPr>
              <a:t>pentru</a:t>
            </a:r>
            <a:r>
              <a:rPr lang="en-GB" b="1" dirty="0" smtClean="0">
                <a:solidFill>
                  <a:schemeClr val="tx1"/>
                </a:solidFill>
              </a:rPr>
              <a:t> </a:t>
            </a:r>
            <a:r>
              <a:rPr lang="en-GB" b="1" dirty="0" err="1" smtClean="0">
                <a:solidFill>
                  <a:schemeClr val="tx1"/>
                </a:solidFill>
              </a:rPr>
              <a:t>scopul</a:t>
            </a:r>
            <a:r>
              <a:rPr lang="en-GB" b="1" dirty="0" smtClean="0">
                <a:solidFill>
                  <a:schemeClr val="tx1"/>
                </a:solidFill>
              </a:rPr>
              <a:t> </a:t>
            </a:r>
            <a:r>
              <a:rPr lang="en-GB" b="1" dirty="0" err="1" smtClean="0">
                <a:solidFill>
                  <a:schemeClr val="tx1"/>
                </a:solidFill>
              </a:rPr>
              <a:t>solicitat</a:t>
            </a:r>
            <a:r>
              <a:rPr lang="en-GB" b="1" dirty="0" smtClean="0">
                <a:solidFill>
                  <a:schemeClr val="tx1"/>
                </a:solidFill>
              </a:rPr>
              <a:t>. </a:t>
            </a:r>
            <a:r>
              <a:rPr lang="en-GB" b="1" dirty="0" err="1" smtClean="0">
                <a:solidFill>
                  <a:schemeClr val="tx1"/>
                </a:solidFill>
              </a:rPr>
              <a:t>Odata</a:t>
            </a:r>
            <a:r>
              <a:rPr lang="en-GB" b="1" dirty="0" smtClean="0">
                <a:solidFill>
                  <a:schemeClr val="tx1"/>
                </a:solidFill>
              </a:rPr>
              <a:t> </a:t>
            </a:r>
            <a:r>
              <a:rPr lang="en-GB" b="1" dirty="0" err="1" smtClean="0">
                <a:solidFill>
                  <a:schemeClr val="tx1"/>
                </a:solidFill>
              </a:rPr>
              <a:t>pe</a:t>
            </a:r>
            <a:r>
              <a:rPr lang="en-GB" b="1" dirty="0" smtClean="0">
                <a:solidFill>
                  <a:schemeClr val="tx1"/>
                </a:solidFill>
              </a:rPr>
              <a:t> </a:t>
            </a:r>
            <a:r>
              <a:rPr lang="en-GB" b="1" dirty="0" err="1" smtClean="0">
                <a:solidFill>
                  <a:schemeClr val="tx1"/>
                </a:solidFill>
              </a:rPr>
              <a:t>luna</a:t>
            </a:r>
            <a:r>
              <a:rPr lang="en-GB" b="1" dirty="0" smtClean="0">
                <a:solidFill>
                  <a:schemeClr val="tx1"/>
                </a:solidFill>
              </a:rPr>
              <a:t> </a:t>
            </a:r>
            <a:r>
              <a:rPr lang="en-GB" b="1" dirty="0" err="1" smtClean="0">
                <a:solidFill>
                  <a:schemeClr val="tx1"/>
                </a:solidFill>
              </a:rPr>
              <a:t>verifica</a:t>
            </a:r>
            <a:r>
              <a:rPr lang="en-GB" b="1" dirty="0" smtClean="0">
                <a:solidFill>
                  <a:schemeClr val="tx1"/>
                </a:solidFill>
              </a:rPr>
              <a:t>  </a:t>
            </a:r>
            <a:r>
              <a:rPr lang="en-GB" b="1" dirty="0" err="1" smtClean="0">
                <a:solidFill>
                  <a:schemeClr val="tx1"/>
                </a:solidFill>
              </a:rPr>
              <a:t>inopinat</a:t>
            </a:r>
            <a:r>
              <a:rPr lang="en-GB" b="1" dirty="0" smtClean="0">
                <a:solidFill>
                  <a:schemeClr val="tx1"/>
                </a:solidFill>
              </a:rPr>
              <a:t> </a:t>
            </a:r>
            <a:r>
              <a:rPr lang="en-GB" b="1" dirty="0" err="1" smtClean="0">
                <a:solidFill>
                  <a:schemeClr val="tx1"/>
                </a:solidFill>
              </a:rPr>
              <a:t>numerarul</a:t>
            </a:r>
            <a:r>
              <a:rPr lang="en-GB" b="1" dirty="0" smtClean="0">
                <a:solidFill>
                  <a:schemeClr val="tx1"/>
                </a:solidFill>
              </a:rPr>
              <a:t> din casa </a:t>
            </a:r>
            <a:r>
              <a:rPr lang="en-GB" b="1" dirty="0" err="1" smtClean="0">
                <a:solidFill>
                  <a:schemeClr val="tx1"/>
                </a:solidFill>
              </a:rPr>
              <a:t>si</a:t>
            </a:r>
            <a:r>
              <a:rPr lang="en-GB" b="1" dirty="0" smtClean="0">
                <a:solidFill>
                  <a:schemeClr val="tx1"/>
                </a:solidFill>
              </a:rPr>
              <a:t> </a:t>
            </a:r>
            <a:r>
              <a:rPr lang="en-GB" b="1" dirty="0" err="1" smtClean="0">
                <a:solidFill>
                  <a:schemeClr val="tx1"/>
                </a:solidFill>
              </a:rPr>
              <a:t>consemneaza</a:t>
            </a:r>
            <a:r>
              <a:rPr lang="en-GB" b="1" dirty="0" smtClean="0">
                <a:solidFill>
                  <a:schemeClr val="tx1"/>
                </a:solidFill>
              </a:rPr>
              <a:t> </a:t>
            </a:r>
            <a:r>
              <a:rPr lang="en-GB" b="1" dirty="0" err="1" smtClean="0">
                <a:solidFill>
                  <a:schemeClr val="tx1"/>
                </a:solidFill>
              </a:rPr>
              <a:t>verificarea</a:t>
            </a:r>
            <a:r>
              <a:rPr lang="en-GB" b="1" dirty="0" smtClean="0">
                <a:solidFill>
                  <a:schemeClr val="tx1"/>
                </a:solidFill>
              </a:rPr>
              <a:t> in </a:t>
            </a:r>
            <a:r>
              <a:rPr lang="en-GB" b="1" dirty="0" err="1" smtClean="0">
                <a:solidFill>
                  <a:schemeClr val="tx1"/>
                </a:solidFill>
              </a:rPr>
              <a:t>registrul</a:t>
            </a:r>
            <a:r>
              <a:rPr lang="en-GB" b="1" dirty="0" smtClean="0">
                <a:solidFill>
                  <a:schemeClr val="tx1"/>
                </a:solidFill>
              </a:rPr>
              <a:t> de casa </a:t>
            </a:r>
            <a:r>
              <a:rPr lang="en-GB" b="1" dirty="0" err="1" smtClean="0">
                <a:solidFill>
                  <a:schemeClr val="tx1"/>
                </a:solidFill>
              </a:rPr>
              <a:t>olograf</a:t>
            </a:r>
            <a:r>
              <a:rPr lang="en-GB" b="1" dirty="0" smtClean="0">
                <a:solidFill>
                  <a:schemeClr val="tx1"/>
                </a:solidFill>
              </a:rPr>
              <a:t> </a:t>
            </a:r>
          </a:p>
          <a:p>
            <a:pPr algn="ctr"/>
            <a:endParaRPr lang="en-GB" dirty="0" smtClean="0"/>
          </a:p>
          <a:p>
            <a:pPr algn="ctr"/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/>
          <p:cNvSpPr txBox="1"/>
          <p:nvPr/>
        </p:nvSpPr>
        <p:spPr>
          <a:xfrm>
            <a:off x="428596" y="928670"/>
            <a:ext cx="82868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00B050"/>
                </a:solidFill>
              </a:rPr>
              <a:t> </a:t>
            </a:r>
          </a:p>
          <a:p>
            <a:pPr algn="ctr"/>
            <a:endParaRPr lang="ro-RO" sz="2400" b="1" dirty="0">
              <a:solidFill>
                <a:srgbClr val="00B050"/>
              </a:solidFill>
            </a:endParaRPr>
          </a:p>
        </p:txBody>
      </p:sp>
      <p:sp>
        <p:nvSpPr>
          <p:cNvPr id="6" name="Titlu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515352" cy="114300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o-RO" sz="3600" b="1" dirty="0" smtClean="0">
                <a:solidFill>
                  <a:srgbClr val="FF0000"/>
                </a:solidFill>
              </a:rPr>
              <a:t>BALANTA LUNARA A STOCURILOR</a:t>
            </a:r>
            <a:br>
              <a:rPr lang="ro-RO" sz="3600" b="1" dirty="0" smtClean="0">
                <a:solidFill>
                  <a:srgbClr val="FF0000"/>
                </a:solidFill>
              </a:rPr>
            </a:br>
            <a:r>
              <a:rPr lang="ro-RO" sz="3600" b="1" dirty="0" smtClean="0">
                <a:solidFill>
                  <a:srgbClr val="FF0000"/>
                </a:solidFill>
              </a:rPr>
              <a:t>MODEL -  ian. 2016  pag.1 </a:t>
            </a:r>
            <a:endParaRPr lang="ro-RO" sz="3600" b="1" dirty="0">
              <a:solidFill>
                <a:srgbClr val="FF0000"/>
              </a:solidFill>
            </a:endParaRPr>
          </a:p>
        </p:txBody>
      </p:sp>
      <p:pic>
        <p:nvPicPr>
          <p:cNvPr id="9" name="Picture 2" descr="C:\Users\User\Desktop\poze\IMG_487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074242" y="12144436"/>
            <a:ext cx="5811757" cy="4358818"/>
          </a:xfrm>
          <a:prstGeom prst="rect">
            <a:avLst/>
          </a:prstGeom>
          <a:noFill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6200000">
            <a:off x="2214547" y="-285776"/>
            <a:ext cx="4786346" cy="8786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/>
          <p:cNvSpPr txBox="1"/>
          <p:nvPr/>
        </p:nvSpPr>
        <p:spPr>
          <a:xfrm>
            <a:off x="428596" y="928670"/>
            <a:ext cx="82868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00B050"/>
                </a:solidFill>
              </a:rPr>
              <a:t> </a:t>
            </a:r>
          </a:p>
          <a:p>
            <a:pPr algn="ctr"/>
            <a:endParaRPr lang="ro-RO" sz="2400" b="1" dirty="0">
              <a:solidFill>
                <a:srgbClr val="00B050"/>
              </a:solidFill>
            </a:endParaRPr>
          </a:p>
        </p:txBody>
      </p:sp>
      <p:sp>
        <p:nvSpPr>
          <p:cNvPr id="6" name="Titlu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301038" cy="114300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o-RO" sz="3600" b="1" dirty="0" smtClean="0">
                <a:solidFill>
                  <a:srgbClr val="FF0000"/>
                </a:solidFill>
              </a:rPr>
              <a:t>BALANTA LUNARA A STOCURILOR </a:t>
            </a:r>
            <a:br>
              <a:rPr lang="ro-RO" sz="3600" b="1" dirty="0" smtClean="0">
                <a:solidFill>
                  <a:srgbClr val="FF0000"/>
                </a:solidFill>
              </a:rPr>
            </a:br>
            <a:r>
              <a:rPr lang="ro-RO" sz="3600" b="1" dirty="0" smtClean="0">
                <a:solidFill>
                  <a:srgbClr val="FF0000"/>
                </a:solidFill>
              </a:rPr>
              <a:t>MODEL - ian. 2016 . Pag 2</a:t>
            </a:r>
            <a:endParaRPr lang="ro-RO" sz="3600" b="1" dirty="0">
              <a:solidFill>
                <a:srgbClr val="FF0000"/>
              </a:solidFill>
            </a:endParaRPr>
          </a:p>
        </p:txBody>
      </p:sp>
      <p:pic>
        <p:nvPicPr>
          <p:cNvPr id="9" name="Picture 2" descr="C:\Users\User\Desktop\poze\IMG_487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074242" y="12144436"/>
            <a:ext cx="5811757" cy="4358818"/>
          </a:xfrm>
          <a:prstGeom prst="rect">
            <a:avLst/>
          </a:prstGeom>
          <a:noFill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6200000">
            <a:off x="2428860" y="-285776"/>
            <a:ext cx="4572032" cy="8429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/>
          <p:cNvSpPr txBox="1"/>
          <p:nvPr/>
        </p:nvSpPr>
        <p:spPr>
          <a:xfrm>
            <a:off x="428596" y="928670"/>
            <a:ext cx="82868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00B050"/>
                </a:solidFill>
              </a:rPr>
              <a:t> </a:t>
            </a:r>
          </a:p>
          <a:p>
            <a:pPr algn="ctr"/>
            <a:endParaRPr lang="ro-RO" sz="2400" b="1" dirty="0">
              <a:solidFill>
                <a:srgbClr val="00B050"/>
              </a:solidFill>
            </a:endParaRPr>
          </a:p>
        </p:txBody>
      </p:sp>
      <p:sp>
        <p:nvSpPr>
          <p:cNvPr id="6" name="Titlu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372476" cy="100015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o-RO" sz="2400" b="1" dirty="0" smtClean="0">
                <a:solidFill>
                  <a:srgbClr val="FF0000"/>
                </a:solidFill>
              </a:rPr>
              <a:t>STAMPILE  UTILIZATE  PENTRU  ERGONOMICITATEA  MUNCII FINANCIAR CONTABILE</a:t>
            </a:r>
            <a:endParaRPr lang="ro-RO" sz="2400" b="1" dirty="0">
              <a:solidFill>
                <a:srgbClr val="FF0000"/>
              </a:solidFill>
            </a:endParaRPr>
          </a:p>
        </p:txBody>
      </p:sp>
      <p:pic>
        <p:nvPicPr>
          <p:cNvPr id="9" name="Picture 2" descr="C:\Users\User\Desktop\poze\IMG_487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074242" y="12144436"/>
            <a:ext cx="5811757" cy="4358818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2162259" y="-233487"/>
            <a:ext cx="4786347" cy="839654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/>
          <p:cNvSpPr txBox="1"/>
          <p:nvPr/>
        </p:nvSpPr>
        <p:spPr>
          <a:xfrm>
            <a:off x="428596" y="928670"/>
            <a:ext cx="82868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00B050"/>
                </a:solidFill>
              </a:rPr>
              <a:t> </a:t>
            </a:r>
          </a:p>
          <a:p>
            <a:pPr algn="ctr"/>
            <a:endParaRPr lang="ro-RO" sz="2400" b="1" dirty="0">
              <a:solidFill>
                <a:srgbClr val="00B050"/>
              </a:solidFill>
            </a:endParaRPr>
          </a:p>
        </p:txBody>
      </p:sp>
      <p:sp>
        <p:nvSpPr>
          <p:cNvPr id="6" name="Titlu 1"/>
          <p:cNvSpPr>
            <a:spLocks noGrp="1"/>
          </p:cNvSpPr>
          <p:nvPr>
            <p:ph type="title"/>
          </p:nvPr>
        </p:nvSpPr>
        <p:spPr>
          <a:xfrm>
            <a:off x="571472" y="285728"/>
            <a:ext cx="8229600" cy="114300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o-RO" sz="3600" b="1" dirty="0" smtClean="0">
                <a:solidFill>
                  <a:srgbClr val="00B050"/>
                </a:solidFill>
              </a:rPr>
              <a:t>MODEL DE </a:t>
            </a:r>
            <a:br>
              <a:rPr lang="ro-RO" sz="3600" b="1" dirty="0" smtClean="0">
                <a:solidFill>
                  <a:srgbClr val="00B050"/>
                </a:solidFill>
              </a:rPr>
            </a:br>
            <a:r>
              <a:rPr lang="ro-RO" sz="3600" b="1" dirty="0" smtClean="0">
                <a:solidFill>
                  <a:srgbClr val="00B050"/>
                </a:solidFill>
              </a:rPr>
              <a:t>ORGANIZARE A  ARHIVEI CURENTE</a:t>
            </a:r>
            <a:endParaRPr lang="ro-RO" sz="3600" b="1" dirty="0">
              <a:solidFill>
                <a:srgbClr val="FF0000"/>
              </a:solidFill>
            </a:endParaRPr>
          </a:p>
        </p:txBody>
      </p:sp>
      <p:pic>
        <p:nvPicPr>
          <p:cNvPr id="9" name="Picture 2" descr="C:\Users\User\Desktop\poze\IMG_487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074242" y="12144436"/>
            <a:ext cx="5811757" cy="4358818"/>
          </a:xfrm>
          <a:prstGeom prst="rect">
            <a:avLst/>
          </a:prstGeom>
          <a:noFill/>
        </p:spPr>
      </p:pic>
      <p:pic>
        <p:nvPicPr>
          <p:cNvPr id="13" name="Picture 12" descr="IMG_487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628" y="1643050"/>
            <a:ext cx="3643338" cy="4786346"/>
          </a:xfrm>
          <a:prstGeom prst="rect">
            <a:avLst/>
          </a:prstGeom>
        </p:spPr>
      </p:pic>
      <p:pic>
        <p:nvPicPr>
          <p:cNvPr id="7" name="Picture 6" descr="ultima fil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166623" y="2047901"/>
            <a:ext cx="4810225" cy="40005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/>
          <p:cNvSpPr txBox="1"/>
          <p:nvPr/>
        </p:nvSpPr>
        <p:spPr>
          <a:xfrm>
            <a:off x="428596" y="928670"/>
            <a:ext cx="82868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00B050"/>
                </a:solidFill>
              </a:rPr>
              <a:t> </a:t>
            </a:r>
          </a:p>
          <a:p>
            <a:pPr algn="ctr"/>
            <a:endParaRPr lang="ro-RO" sz="2400" b="1" dirty="0">
              <a:solidFill>
                <a:srgbClr val="00B050"/>
              </a:solidFill>
            </a:endParaRPr>
          </a:p>
        </p:txBody>
      </p:sp>
      <p:sp>
        <p:nvSpPr>
          <p:cNvPr id="6" name="Titlu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8229600" cy="65403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/>
            </a:r>
            <a:br>
              <a:rPr lang="en-GB" sz="3200" b="1" dirty="0" smtClean="0">
                <a:solidFill>
                  <a:srgbClr val="FF0000"/>
                </a:solidFill>
              </a:rPr>
            </a:br>
            <a:r>
              <a:rPr lang="en-GB" sz="3200" b="1" dirty="0" smtClean="0">
                <a:solidFill>
                  <a:srgbClr val="7030A0"/>
                </a:solidFill>
              </a:rPr>
              <a:t>SFARSIT PARTEA I  </a:t>
            </a:r>
            <a:r>
              <a:rPr lang="en-GB" sz="3200" b="1" dirty="0" smtClean="0">
                <a:solidFill>
                  <a:srgbClr val="FF0000"/>
                </a:solidFill>
              </a:rPr>
              <a:t/>
            </a:r>
            <a:br>
              <a:rPr lang="en-GB" sz="3200" b="1" dirty="0" smtClean="0">
                <a:solidFill>
                  <a:srgbClr val="FF0000"/>
                </a:solidFill>
              </a:rPr>
            </a:br>
            <a:endParaRPr lang="ro-RO" sz="2700" b="1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2910" y="1142984"/>
            <a:ext cx="8143932" cy="535785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o-RO" sz="4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en-GB" sz="4000" b="1" dirty="0" smtClean="0">
                <a:solidFill>
                  <a:schemeClr val="accent2">
                    <a:lumMod val="75000"/>
                  </a:schemeClr>
                </a:solidFill>
              </a:rPr>
              <a:t>VA MULTUMIM PENTRU ATENTIA ACORDATA ! </a:t>
            </a:r>
          </a:p>
          <a:p>
            <a:pPr algn="ctr"/>
            <a:endParaRPr lang="en-GB" sz="900" dirty="0" smtClean="0"/>
          </a:p>
          <a:p>
            <a:pPr algn="ctr"/>
            <a:r>
              <a:rPr lang="en-GB" b="1" dirty="0" smtClean="0">
                <a:solidFill>
                  <a:schemeClr val="accent4">
                    <a:lumMod val="50000"/>
                  </a:schemeClr>
                </a:solidFill>
              </a:rPr>
              <a:t>SPERAM CA ACEST CURS INTENSIV V-A CLARIFICAT O MARE PARTE A PROBLEMELOR DE ORGANIZARE</a:t>
            </a:r>
            <a:r>
              <a:rPr lang="ro-RO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b="1" dirty="0" smtClean="0">
                <a:solidFill>
                  <a:schemeClr val="accent4">
                    <a:lumMod val="50000"/>
                  </a:schemeClr>
                </a:solidFill>
              </a:rPr>
              <a:t> A CONTABILITATII  CU CARE VA CONFRUNTATI</a:t>
            </a:r>
            <a:r>
              <a:rPr lang="ro-RO" b="1" dirty="0" smtClean="0">
                <a:solidFill>
                  <a:schemeClr val="accent4">
                    <a:lumMod val="50000"/>
                  </a:schemeClr>
                </a:solidFill>
              </a:rPr>
              <a:t>, </a:t>
            </a:r>
            <a:r>
              <a:rPr lang="en-GB" b="1" dirty="0" smtClean="0">
                <a:solidFill>
                  <a:schemeClr val="accent4">
                    <a:lumMod val="50000"/>
                  </a:schemeClr>
                </a:solidFill>
              </a:rPr>
              <a:t> SI </a:t>
            </a:r>
            <a:r>
              <a:rPr lang="ro-RO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b="1" dirty="0" smtClean="0">
                <a:solidFill>
                  <a:schemeClr val="accent4">
                    <a:lumMod val="50000"/>
                  </a:schemeClr>
                </a:solidFill>
              </a:rPr>
              <a:t>V-A OFERIT</a:t>
            </a:r>
            <a:r>
              <a:rPr lang="ro-RO" b="1" dirty="0" smtClean="0">
                <a:solidFill>
                  <a:schemeClr val="accent4">
                    <a:lumMod val="50000"/>
                  </a:schemeClr>
                </a:solidFill>
              </a:rPr>
              <a:t>, </a:t>
            </a:r>
            <a:r>
              <a:rPr lang="en-GB" b="1" dirty="0" smtClean="0">
                <a:solidFill>
                  <a:schemeClr val="accent4">
                    <a:lumMod val="50000"/>
                  </a:schemeClr>
                </a:solidFill>
              </a:rPr>
              <a:t> POSIBILE SOLUTII DE IMBUNATATIRE A ACTIVITATII DVS  !</a:t>
            </a:r>
          </a:p>
          <a:p>
            <a:pPr algn="ctr"/>
            <a:endParaRPr lang="en-GB" dirty="0" smtClean="0"/>
          </a:p>
          <a:p>
            <a:pPr algn="ctr"/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</a:rPr>
              <a:t>VA RUGAM SA APLICATI IN ACTIVITATEA DUMNEAVOASTA </a:t>
            </a:r>
            <a:r>
              <a:rPr lang="ro-RO" b="1" dirty="0" smtClean="0">
                <a:solidFill>
                  <a:schemeClr val="accent2">
                    <a:lumMod val="75000"/>
                  </a:schemeClr>
                </a:solidFill>
              </a:rPr>
              <a:t> CURENTA </a:t>
            </a:r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</a:rPr>
              <a:t> MODUL DE LUCRU PE CARE L-AM PREZENTAT IN ACEST STUDIU DE CAZ</a:t>
            </a:r>
            <a:r>
              <a:rPr lang="en-GB" dirty="0" smtClean="0"/>
              <a:t>.</a:t>
            </a:r>
          </a:p>
          <a:p>
            <a:pPr algn="ctr"/>
            <a:endParaRPr lang="en-GB" dirty="0" smtClean="0"/>
          </a:p>
          <a:p>
            <a:pPr algn="ctr"/>
            <a:r>
              <a:rPr lang="en-GB" b="1" dirty="0" smtClean="0">
                <a:solidFill>
                  <a:srgbClr val="7030A0"/>
                </a:solidFill>
              </a:rPr>
              <a:t>RESPECTAREA  PREVEDERILOR LEGALE PRIVIND ORGANIZAREA  CONTABILITATII  GENERALE SI DE GESTIUNE VA FACE OBIECTUL  MISIUNII DE AUDIT PUBLIC INTERN DIN  TRIMESTRUL II 2016</a:t>
            </a:r>
            <a:endParaRPr lang="ro-RO" b="1" dirty="0" smtClean="0">
              <a:solidFill>
                <a:srgbClr val="7030A0"/>
              </a:solidFill>
            </a:endParaRPr>
          </a:p>
          <a:p>
            <a:pPr algn="ctr"/>
            <a:endParaRPr lang="en-GB" b="1" dirty="0" smtClean="0">
              <a:solidFill>
                <a:srgbClr val="7030A0"/>
              </a:solidFill>
            </a:endParaRPr>
          </a:p>
          <a:p>
            <a:pPr algn="ctr"/>
            <a:r>
              <a:rPr lang="en-GB" sz="1400" b="1" dirty="0" smtClean="0">
                <a:solidFill>
                  <a:srgbClr val="7030A0"/>
                </a:solidFill>
              </a:rPr>
              <a:t>Conf. </a:t>
            </a:r>
            <a:r>
              <a:rPr lang="en-GB" sz="1400" b="1" dirty="0" err="1" smtClean="0">
                <a:solidFill>
                  <a:srgbClr val="7030A0"/>
                </a:solidFill>
              </a:rPr>
              <a:t>Univ</a:t>
            </a:r>
            <a:r>
              <a:rPr lang="en-GB" sz="1400" b="1" dirty="0" smtClean="0">
                <a:solidFill>
                  <a:srgbClr val="7030A0"/>
                </a:solidFill>
              </a:rPr>
              <a:t> dr. </a:t>
            </a:r>
            <a:r>
              <a:rPr lang="en-GB" sz="1400" b="1" dirty="0" err="1" smtClean="0">
                <a:solidFill>
                  <a:srgbClr val="7030A0"/>
                </a:solidFill>
              </a:rPr>
              <a:t>Stanica</a:t>
            </a:r>
            <a:r>
              <a:rPr lang="en-GB" sz="1400" b="1" dirty="0" smtClean="0">
                <a:solidFill>
                  <a:srgbClr val="7030A0"/>
                </a:solidFill>
              </a:rPr>
              <a:t> </a:t>
            </a:r>
            <a:r>
              <a:rPr lang="en-GB" sz="1400" b="1" dirty="0" err="1" smtClean="0">
                <a:solidFill>
                  <a:srgbClr val="7030A0"/>
                </a:solidFill>
              </a:rPr>
              <a:t>Viorel</a:t>
            </a:r>
            <a:endParaRPr lang="en-GB" sz="1400" b="1" dirty="0" smtClean="0">
              <a:solidFill>
                <a:srgbClr val="7030A0"/>
              </a:solidFill>
            </a:endParaRPr>
          </a:p>
          <a:p>
            <a:pPr algn="ctr"/>
            <a:r>
              <a:rPr lang="en-GB" sz="1400" b="1" dirty="0" smtClean="0">
                <a:solidFill>
                  <a:srgbClr val="7030A0"/>
                </a:solidFill>
              </a:rPr>
              <a:t>Ing.ec. </a:t>
            </a:r>
            <a:r>
              <a:rPr lang="en-GB" sz="1400" b="1" dirty="0" err="1" smtClean="0">
                <a:solidFill>
                  <a:srgbClr val="7030A0"/>
                </a:solidFill>
              </a:rPr>
              <a:t>Drd</a:t>
            </a:r>
            <a:r>
              <a:rPr lang="en-GB" sz="1400" b="1" dirty="0" smtClean="0">
                <a:solidFill>
                  <a:srgbClr val="7030A0"/>
                </a:solidFill>
              </a:rPr>
              <a:t>. </a:t>
            </a:r>
            <a:r>
              <a:rPr lang="en-GB" sz="1400" b="1" dirty="0" err="1" smtClean="0">
                <a:solidFill>
                  <a:srgbClr val="7030A0"/>
                </a:solidFill>
              </a:rPr>
              <a:t>Siserman</a:t>
            </a:r>
            <a:r>
              <a:rPr lang="en-GB" sz="1400" b="1" dirty="0" smtClean="0">
                <a:solidFill>
                  <a:srgbClr val="7030A0"/>
                </a:solidFill>
              </a:rPr>
              <a:t> Sabin – UTCN </a:t>
            </a:r>
          </a:p>
          <a:p>
            <a:pPr algn="ctr"/>
            <a:r>
              <a:rPr lang="en-GB" sz="1400" b="1" dirty="0" smtClean="0">
                <a:solidFill>
                  <a:srgbClr val="7030A0"/>
                </a:solidFill>
              </a:rPr>
              <a:t>Ec. </a:t>
            </a:r>
            <a:r>
              <a:rPr lang="en-GB" sz="1400" b="1" dirty="0" err="1" smtClean="0">
                <a:solidFill>
                  <a:srgbClr val="7030A0"/>
                </a:solidFill>
              </a:rPr>
              <a:t>Florian</a:t>
            </a:r>
            <a:r>
              <a:rPr lang="en-GB" sz="1400" b="1" dirty="0" smtClean="0">
                <a:solidFill>
                  <a:srgbClr val="7030A0"/>
                </a:solidFill>
              </a:rPr>
              <a:t> Man </a:t>
            </a:r>
            <a:r>
              <a:rPr lang="en-GB" sz="1400" b="1" dirty="0" err="1" smtClean="0">
                <a:solidFill>
                  <a:srgbClr val="7030A0"/>
                </a:solidFill>
              </a:rPr>
              <a:t>Mirela</a:t>
            </a:r>
            <a:r>
              <a:rPr lang="en-GB" sz="1400" b="1" dirty="0" smtClean="0">
                <a:solidFill>
                  <a:srgbClr val="7030A0"/>
                </a:solidFill>
              </a:rPr>
              <a:t> </a:t>
            </a:r>
            <a:endParaRPr lang="ro-RO" sz="1400" b="1" dirty="0" smtClean="0">
              <a:solidFill>
                <a:srgbClr val="7030A0"/>
              </a:solidFill>
            </a:endParaRPr>
          </a:p>
          <a:p>
            <a:pPr algn="ctr"/>
            <a:endParaRPr lang="en-GB" sz="1400" b="1" dirty="0" smtClean="0">
              <a:solidFill>
                <a:srgbClr val="7030A0"/>
              </a:solidFill>
            </a:endParaRPr>
          </a:p>
          <a:p>
            <a:pPr algn="ctr"/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9229</TotalTime>
  <Words>1762</Words>
  <Application>Microsoft Office PowerPoint</Application>
  <PresentationFormat>On-screen Show (4:3)</PresentationFormat>
  <Paragraphs>313</Paragraphs>
  <Slides>33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TEMEIURILE  LEGALE    IN BAZA CARORA S-A ORGANIZAT CONTABILITATEA GENERALA SI DE GESTIUNE  IN COMUNA SACALASENI: </vt:lpstr>
      <vt:lpstr>PowerPoint Presentation</vt:lpstr>
      <vt:lpstr>  CONTABILITATEA GENERALA ORGANIZAREA  A.L.O.P. IN COMUNA SACALASENI : </vt:lpstr>
      <vt:lpstr> TEMEIURILE  LEGALE    IN BAZA CARORA S-A ORGANIZAT CONTABILITATEA IN COMUNA SACALASENI: </vt:lpstr>
      <vt:lpstr> ASIGURAREA PRINCIPIULUI CONTABILITATII PE BAZA DE ANGAJAMENTE : INSTRUMENTUL UTILIZAT  REGISTRUL DE EVIDENTA A FACTURILOR </vt:lpstr>
      <vt:lpstr>ORGANIZAREA CONTABILITATII GENERALE  </vt:lpstr>
      <vt:lpstr>ORGANIZAREA CONTABILITATII GENERALE</vt:lpstr>
      <vt:lpstr>ORGANIZAREA  CONTABILITATII  PRIVIND EXECUTIA  BUGETARA A COMUNEI SACALASENI </vt:lpstr>
      <vt:lpstr>DOSARELE   (BIBLIORAFTURILE)  CREATE LA NIVELUL COMUNEI  SACALASENI </vt:lpstr>
      <vt:lpstr>CONSTITUIREA  DOSARELOR  DE CHELTUIELI  PENTRU UN   ARTICOL  BUGETAR ( art. 51.02) - PLATI PRIN TREZORERIE  DOCUMENTE JUSTIFICATIVE CARE TREBUIE SA  EXISTE OBLIGATORIU IN DOSAR (BIBLIORAFT)</vt:lpstr>
      <vt:lpstr>CONSTITUIREA  DOSARELOR  DE CHELTUIELI  PENTRU UN   ARTICOL  BUGETAR ( art. 51.02) - PLATI PRIN TREZORERIE   DOCUMENTE JUSTIFICATIVE CARE TREBUIE SA  EXISTE OBLIGATORIU IN DOSAR (BIBLIORAFT)</vt:lpstr>
      <vt:lpstr>PowerPoint Presentation</vt:lpstr>
      <vt:lpstr>CONSTITUIREA  DOSARELOR  DE CHELTUIELI  PENTRU UN   ARTICOL  BUGETAR ( art. 51.02) - PLATI PRIN TREZORERIE   DOCUMENTE JUSTIFICATIVE CARE TREBUIE SA  EXISTE OBLIGATORIU IN DOSAR (BIBLIORAFT)</vt:lpstr>
      <vt:lpstr>PowerPoint Presentation</vt:lpstr>
      <vt:lpstr>PowerPoint Presentation</vt:lpstr>
      <vt:lpstr>DOCUMENTE PENTRU PLATI PRIN  CASA</vt:lpstr>
      <vt:lpstr>DOCUMENTE PENTRU PLATI PRIN  CASA</vt:lpstr>
      <vt:lpstr>DOCUMENTE PENTRU PLATI PRIN  CASA (se intocmesc si in situatia achizitionarii de stocuri cu plata prin banca !!!) </vt:lpstr>
      <vt:lpstr>DOCUMENTE PENTRU PLATI PRIN  CASA (se intocmesc si in situatia achizitionarii de stocuri cu plata prin banca !!!) </vt:lpstr>
      <vt:lpstr>DOCUMENTE PENTRU PLATI PRIN  CASA </vt:lpstr>
      <vt:lpstr>DOCUMENTE PENTRU PLATI PRIN  CASA </vt:lpstr>
      <vt:lpstr>  ACTIVITATI COLATERALE DESFASURATE  </vt:lpstr>
      <vt:lpstr>BALANTA LUNARA A STOCURILOR MODEL -  ian. 2016  pag.1 </vt:lpstr>
      <vt:lpstr>BALANTA LUNARA A STOCURILOR  MODEL - ian. 2016 . Pag 2</vt:lpstr>
      <vt:lpstr>STAMPILE  UTILIZATE  PENTRU  ERGONOMICITATEA  MUNCII FINANCIAR CONTABILE</vt:lpstr>
      <vt:lpstr>MODEL DE  ORGANIZARE A  ARHIVEI CURENTE</vt:lpstr>
      <vt:lpstr> SFARSIT PARTEA I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fgvjkrtfuykf</dc:title>
  <dc:creator>User</dc:creator>
  <cp:lastModifiedBy>Sabin Siserman</cp:lastModifiedBy>
  <cp:revision>149</cp:revision>
  <dcterms:created xsi:type="dcterms:W3CDTF">2016-03-30T12:16:18Z</dcterms:created>
  <dcterms:modified xsi:type="dcterms:W3CDTF">2023-04-18T06:27:18Z</dcterms:modified>
</cp:coreProperties>
</file>