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0" r:id="rId5"/>
    <p:sldId id="262" r:id="rId6"/>
    <p:sldId id="263" r:id="rId7"/>
    <p:sldId id="266" r:id="rId8"/>
    <p:sldId id="267" r:id="rId9"/>
    <p:sldId id="268" r:id="rId10"/>
    <p:sldId id="269" r:id="rId11"/>
    <p:sldId id="270" r:id="rId12"/>
    <p:sldId id="271" r:id="rId13"/>
    <p:sldId id="272" r:id="rId14"/>
    <p:sldId id="273" r:id="rId15"/>
    <p:sldId id="274" r:id="rId16"/>
    <p:sldId id="281" r:id="rId17"/>
    <p:sldId id="282" r:id="rId18"/>
    <p:sldId id="283" r:id="rId19"/>
    <p:sldId id="277" r:id="rId20"/>
    <p:sldId id="289" r:id="rId21"/>
    <p:sldId id="290" r:id="rId22"/>
    <p:sldId id="287" r:id="rId23"/>
    <p:sldId id="278" r:id="rId24"/>
    <p:sldId id="279" r:id="rId25"/>
    <p:sldId id="288" r:id="rId26"/>
    <p:sldId id="284" r:id="rId27"/>
    <p:sldId id="286" r:id="rId28"/>
  </p:sldIdLst>
  <p:sldSz cx="9144000" cy="6858000" type="screen4x3"/>
  <p:notesSz cx="6858000" cy="9144000"/>
  <p:defaultTextStyle>
    <a:defPPr>
      <a:defRPr lang="ro-R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9" d="100"/>
          <a:sy n="109" d="100"/>
        </p:scale>
        <p:origin x="1674" y="28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User\Desktop\SACALASENI%202018\SITUATIA%20INDEPLINIRII%20RECOMANDARILOR-%20MISIUNE%20%20FOLLOW-UP%20%20JUD%20MARAMURES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/>
              <a:t>GRADUL  DE INDE PLINIRE A RECOMANDARILOR</a:t>
            </a:r>
          </a:p>
        </c:rich>
      </c:tx>
      <c:layout/>
      <c:overlay val="0"/>
    </c:title>
    <c:autoTitleDeleted val="0"/>
    <c:view3D>
      <c:rotX val="3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9.046499318627324E-2"/>
          <c:y val="0.19030957518816316"/>
          <c:w val="0.83654816662432463"/>
          <c:h val="0.72774315122306277"/>
        </c:manualLayout>
      </c:layout>
      <c:pie3DChart>
        <c:varyColors val="1"/>
        <c:ser>
          <c:idx val="0"/>
          <c:order val="0"/>
          <c:explosion val="25"/>
          <c:dPt>
            <c:idx val="1"/>
            <c:bubble3D val="0"/>
            <c:explosion val="26"/>
            <c:extLst>
              <c:ext xmlns:c16="http://schemas.microsoft.com/office/drawing/2014/chart" uri="{C3380CC4-5D6E-409C-BE32-E72D297353CC}">
                <c16:uniqueId val="{00000000-788B-4AB8-9A82-431CD4927F51}"/>
              </c:ext>
            </c:extLst>
          </c:dPt>
          <c:dLbls>
            <c:dLbl>
              <c:idx val="0"/>
              <c:layout>
                <c:manualLayout>
                  <c:x val="-6.8164796687793724E-2"/>
                  <c:y val="-9.4325250402949548E-2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788B-4AB8-9A82-431CD4927F51}"/>
                </c:ext>
              </c:extLst>
            </c:dLbl>
            <c:dLbl>
              <c:idx val="1"/>
              <c:layout>
                <c:manualLayout>
                  <c:x val="0.13632959337558717"/>
                  <c:y val="3.6142031556203921E-2"/>
                </c:manualLayout>
              </c:layout>
              <c:spPr>
                <a:solidFill>
                  <a:schemeClr val="accent2">
                    <a:lumMod val="75000"/>
                  </a:schemeClr>
                </a:solidFill>
              </c:spPr>
              <c:txPr>
                <a:bodyPr/>
                <a:lstStyle/>
                <a:p>
                  <a:pPr>
                    <a:defRPr sz="1600" b="1">
                      <a:solidFill>
                        <a:schemeClr val="bg1"/>
                      </a:solidFill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788B-4AB8-9A82-431CD4927F51}"/>
                </c:ext>
              </c:extLst>
            </c:dLbl>
            <c:dLbl>
              <c:idx val="2"/>
              <c:layout>
                <c:manualLayout>
                  <c:x val="6.4669166088419702E-2"/>
                  <c:y val="-6.1427422200866992E-2"/>
                </c:manualLayout>
              </c:layout>
              <c:spPr>
                <a:solidFill>
                  <a:schemeClr val="accent3">
                    <a:lumMod val="75000"/>
                  </a:schemeClr>
                </a:solidFill>
              </c:spPr>
              <c:txPr>
                <a:bodyPr/>
                <a:lstStyle/>
                <a:p>
                  <a:pPr>
                    <a:defRPr sz="1600" b="1">
                      <a:solidFill>
                        <a:schemeClr val="bg1"/>
                      </a:solidFill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788B-4AB8-9A82-431CD4927F51}"/>
                </c:ext>
              </c:extLst>
            </c:dLbl>
            <c:spPr>
              <a:solidFill>
                <a:schemeClr val="tx2">
                  <a:lumMod val="60000"/>
                  <a:lumOff val="40000"/>
                </a:schemeClr>
              </a:solidFill>
            </c:spPr>
            <c:txPr>
              <a:bodyPr/>
              <a:lstStyle/>
              <a:p>
                <a:pPr>
                  <a:defRPr sz="1600" b="1">
                    <a:solidFill>
                      <a:schemeClr val="bg1"/>
                    </a:solidFill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1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Sheet1!$I$149:$K$149</c:f>
              <c:strCache>
                <c:ptCount val="3"/>
                <c:pt idx="0">
                  <c:v>IMPLEMENTATE</c:v>
                </c:pt>
                <c:pt idx="1">
                  <c:v>PARTIAL IMPLEMENTATE</c:v>
                </c:pt>
                <c:pt idx="2">
                  <c:v>NEIMPLEMENTATE</c:v>
                </c:pt>
              </c:strCache>
            </c:strRef>
          </c:cat>
          <c:val>
            <c:numRef>
              <c:f>Sheet1!$I$150:$K$150</c:f>
              <c:numCache>
                <c:formatCode>0</c:formatCode>
                <c:ptCount val="3"/>
                <c:pt idx="0">
                  <c:v>245</c:v>
                </c:pt>
                <c:pt idx="1">
                  <c:v>293</c:v>
                </c:pt>
                <c:pt idx="2">
                  <c:v>213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788B-4AB8-9A82-431CD4927F51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</c:plotArea>
    <c:legend>
      <c:legendPos val="t"/>
      <c:layout/>
      <c:overlay val="0"/>
      <c:txPr>
        <a:bodyPr/>
        <a:lstStyle/>
        <a:p>
          <a:pPr>
            <a:defRPr sz="1600" b="1"/>
          </a:pPr>
          <a:endParaRPr lang="en-US"/>
        </a:p>
      </c:txPr>
    </c:legend>
    <c:plotVisOnly val="1"/>
    <c:dispBlanksAs val="gap"/>
    <c:showDLblsOverMax val="0"/>
  </c:chart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ro-RO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ro-R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4B83B1-4C5F-4413-817D-D07BE0AB5A9A}" type="datetimeFigureOut">
              <a:rPr lang="ro-RO" smtClean="0"/>
              <a:pPr/>
              <a:t>18.04.2023</a:t>
            </a:fld>
            <a:endParaRPr lang="ro-R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07BB8-9C48-4F83-A5B1-EC8683631DFF}" type="slidenum">
              <a:rPr lang="ro-RO" smtClean="0"/>
              <a:pPr/>
              <a:t>‹#›</a:t>
            </a:fld>
            <a:endParaRPr lang="ro-RO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o-R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o-R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4B83B1-4C5F-4413-817D-D07BE0AB5A9A}" type="datetimeFigureOut">
              <a:rPr lang="ro-RO" smtClean="0"/>
              <a:pPr/>
              <a:t>18.04.2023</a:t>
            </a:fld>
            <a:endParaRPr lang="ro-R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07BB8-9C48-4F83-A5B1-EC8683631DFF}" type="slidenum">
              <a:rPr lang="ro-RO" smtClean="0"/>
              <a:pPr/>
              <a:t>‹#›</a:t>
            </a:fld>
            <a:endParaRPr lang="ro-RO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ro-R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4B83B1-4C5F-4413-817D-D07BE0AB5A9A}" type="datetimeFigureOut">
              <a:rPr lang="ro-RO" smtClean="0"/>
              <a:pPr/>
              <a:t>18.04.2023</a:t>
            </a:fld>
            <a:endParaRPr lang="ro-R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07BB8-9C48-4F83-A5B1-EC8683631DFF}" type="slidenum">
              <a:rPr lang="ro-RO" smtClean="0"/>
              <a:pPr/>
              <a:t>‹#›</a:t>
            </a:fld>
            <a:endParaRPr lang="ro-RO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o-R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o-R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o-RO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4B83B1-4C5F-4413-817D-D07BE0AB5A9A}" type="datetimeFigureOut">
              <a:rPr lang="ro-RO" smtClean="0"/>
              <a:pPr/>
              <a:t>18.04.2023</a:t>
            </a:fld>
            <a:endParaRPr lang="ro-R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07BB8-9C48-4F83-A5B1-EC8683631DFF}" type="slidenum">
              <a:rPr lang="ro-RO" smtClean="0"/>
              <a:pPr/>
              <a:t>‹#›</a:t>
            </a:fld>
            <a:endParaRPr lang="ro-RO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ro-R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o-R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o-RO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4B83B1-4C5F-4413-817D-D07BE0AB5A9A}" type="datetimeFigureOut">
              <a:rPr lang="ro-RO" smtClean="0"/>
              <a:pPr/>
              <a:t>18.04.2023</a:t>
            </a:fld>
            <a:endParaRPr lang="ro-R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07BB8-9C48-4F83-A5B1-EC8683631DFF}" type="slidenum">
              <a:rPr lang="ro-RO" smtClean="0"/>
              <a:pPr/>
              <a:t>‹#›</a:t>
            </a:fld>
            <a:endParaRPr lang="ro-RO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o-RO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4B83B1-4C5F-4413-817D-D07BE0AB5A9A}" type="datetimeFigureOut">
              <a:rPr lang="ro-RO" smtClean="0"/>
              <a:pPr/>
              <a:t>18.04.2023</a:t>
            </a:fld>
            <a:endParaRPr lang="ro-R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07BB8-9C48-4F83-A5B1-EC8683631DFF}" type="slidenum">
              <a:rPr lang="ro-RO" smtClean="0"/>
              <a:pPr/>
              <a:t>‹#›</a:t>
            </a:fld>
            <a:endParaRPr lang="ro-RO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4B83B1-4C5F-4413-817D-D07BE0AB5A9A}" type="datetimeFigureOut">
              <a:rPr lang="ro-RO" smtClean="0"/>
              <a:pPr/>
              <a:t>18.04.2023</a:t>
            </a:fld>
            <a:endParaRPr lang="ro-R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07BB8-9C48-4F83-A5B1-EC8683631DFF}" type="slidenum">
              <a:rPr lang="ro-RO" smtClean="0"/>
              <a:pPr/>
              <a:t>‹#›</a:t>
            </a:fld>
            <a:endParaRPr lang="ro-RO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ro-R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o-R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4B83B1-4C5F-4413-817D-D07BE0AB5A9A}" type="datetimeFigureOut">
              <a:rPr lang="ro-RO" smtClean="0"/>
              <a:pPr/>
              <a:t>18.04.2023</a:t>
            </a:fld>
            <a:endParaRPr lang="ro-R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07BB8-9C48-4F83-A5B1-EC8683631DFF}" type="slidenum">
              <a:rPr lang="ro-RO" smtClean="0"/>
              <a:pPr/>
              <a:t>‹#›</a:t>
            </a:fld>
            <a:endParaRPr lang="ro-RO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ro-R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o-R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4B83B1-4C5F-4413-817D-D07BE0AB5A9A}" type="datetimeFigureOut">
              <a:rPr lang="ro-RO" smtClean="0"/>
              <a:pPr/>
              <a:t>18.04.2023</a:t>
            </a:fld>
            <a:endParaRPr lang="ro-R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07BB8-9C48-4F83-A5B1-EC8683631DFF}" type="slidenum">
              <a:rPr lang="ro-RO" smtClean="0"/>
              <a:pPr/>
              <a:t>‹#›</a:t>
            </a:fld>
            <a:endParaRPr lang="ro-RO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o-R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o-R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4B83B1-4C5F-4413-817D-D07BE0AB5A9A}" type="datetimeFigureOut">
              <a:rPr lang="ro-RO" smtClean="0"/>
              <a:pPr/>
              <a:t>18.04.2023</a:t>
            </a:fld>
            <a:endParaRPr lang="ro-R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07BB8-9C48-4F83-A5B1-EC8683631DFF}" type="slidenum">
              <a:rPr lang="ro-RO" smtClean="0"/>
              <a:pPr/>
              <a:t>‹#›</a:t>
            </a:fld>
            <a:endParaRPr lang="ro-RO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ro-R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o-R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4B83B1-4C5F-4413-817D-D07BE0AB5A9A}" type="datetimeFigureOut">
              <a:rPr lang="ro-RO" smtClean="0"/>
              <a:pPr/>
              <a:t>18.04.2023</a:t>
            </a:fld>
            <a:endParaRPr lang="ro-R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07BB8-9C48-4F83-A5B1-EC8683631DFF}" type="slidenum">
              <a:rPr lang="ro-RO" smtClean="0"/>
              <a:pPr/>
              <a:t>‹#›</a:t>
            </a:fld>
            <a:endParaRPr lang="ro-RO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ro-R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o-R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4B83B1-4C5F-4413-817D-D07BE0AB5A9A}" type="datetimeFigureOut">
              <a:rPr lang="ro-RO" smtClean="0"/>
              <a:pPr/>
              <a:t>18.04.2023</a:t>
            </a:fld>
            <a:endParaRPr lang="ro-R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o-R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B07BB8-9C48-4F83-A5B1-EC8683631DFF}" type="slidenum">
              <a:rPr lang="ro-RO" smtClean="0"/>
              <a:pPr/>
              <a:t>‹#›</a:t>
            </a:fld>
            <a:endParaRPr lang="ro-R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o-R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hyperlink" Target="http://acormm.ro/organizare-activitate-audit/" TargetMode="Externa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jpe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200"/>
            </a:gs>
            <a:gs pos="45000">
              <a:srgbClr val="FF7A00"/>
            </a:gs>
            <a:gs pos="70000">
              <a:srgbClr val="FF0300"/>
            </a:gs>
            <a:gs pos="100000">
              <a:srgbClr val="4D0808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/>
            </a:r>
            <a:br>
              <a:rPr lang="en-US" b="1" dirty="0" smtClean="0">
                <a:solidFill>
                  <a:schemeClr val="bg1"/>
                </a:solidFill>
              </a:rPr>
            </a:br>
            <a:r>
              <a:rPr lang="en-US" b="1" dirty="0" smtClean="0">
                <a:solidFill>
                  <a:schemeClr val="bg1"/>
                </a:solidFill>
              </a:rPr>
              <a:t>RAPORTUL ACTIVITATII DE AUDIT PUBLIC  INTERN </a:t>
            </a:r>
            <a:br>
              <a:rPr lang="en-US" b="1" dirty="0" smtClean="0">
                <a:solidFill>
                  <a:schemeClr val="bg1"/>
                </a:solidFill>
              </a:rPr>
            </a:br>
            <a:r>
              <a:rPr lang="en-US" b="1" dirty="0" smtClean="0">
                <a:solidFill>
                  <a:schemeClr val="bg1"/>
                </a:solidFill>
              </a:rPr>
              <a:t>IN SISTEM ASOCIATIV </a:t>
            </a:r>
            <a:br>
              <a:rPr lang="en-US" b="1" dirty="0" smtClean="0">
                <a:solidFill>
                  <a:schemeClr val="bg1"/>
                </a:solidFill>
              </a:rPr>
            </a:br>
            <a:r>
              <a:rPr lang="en-US" b="1" dirty="0" smtClean="0">
                <a:solidFill>
                  <a:schemeClr val="bg1"/>
                </a:solidFill>
              </a:rPr>
              <a:t> IN ANUL  - 2017</a:t>
            </a:r>
            <a:endParaRPr lang="ro-RO" b="1" dirty="0">
              <a:solidFill>
                <a:schemeClr val="bg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437112"/>
            <a:ext cx="7376864" cy="1656184"/>
          </a:xfrm>
        </p:spPr>
        <p:txBody>
          <a:bodyPr>
            <a:normAutofit fontScale="77500" lnSpcReduction="20000"/>
          </a:bodyPr>
          <a:lstStyle/>
          <a:p>
            <a:endParaRPr lang="en-US" sz="1600" dirty="0" smtClean="0"/>
          </a:p>
          <a:p>
            <a:pPr algn="r"/>
            <a:endParaRPr lang="en-US" sz="1600" dirty="0" smtClean="0">
              <a:solidFill>
                <a:schemeClr val="tx1"/>
              </a:solidFill>
            </a:endParaRPr>
          </a:p>
          <a:p>
            <a:pPr algn="r"/>
            <a:endParaRPr lang="en-US" sz="1600" dirty="0">
              <a:solidFill>
                <a:schemeClr val="tx1"/>
              </a:solidFill>
            </a:endParaRPr>
          </a:p>
          <a:p>
            <a:pPr algn="r"/>
            <a:endParaRPr lang="en-US" sz="1600" dirty="0" smtClean="0">
              <a:solidFill>
                <a:schemeClr val="tx1"/>
              </a:solidFill>
            </a:endParaRPr>
          </a:p>
          <a:p>
            <a:pPr algn="r"/>
            <a:r>
              <a:rPr lang="en-US" sz="1600" dirty="0" err="1" smtClean="0">
                <a:solidFill>
                  <a:schemeClr val="bg1"/>
                </a:solidFill>
              </a:rPr>
              <a:t>Seful</a:t>
            </a:r>
            <a:r>
              <a:rPr lang="en-US" sz="1600" dirty="0" smtClean="0">
                <a:solidFill>
                  <a:schemeClr val="bg1"/>
                </a:solidFill>
              </a:rPr>
              <a:t> </a:t>
            </a:r>
            <a:r>
              <a:rPr lang="en-US" sz="1600" dirty="0" err="1" smtClean="0">
                <a:solidFill>
                  <a:schemeClr val="bg1"/>
                </a:solidFill>
              </a:rPr>
              <a:t>Biroului</a:t>
            </a:r>
            <a:r>
              <a:rPr lang="en-US" sz="1600" dirty="0" smtClean="0">
                <a:solidFill>
                  <a:schemeClr val="bg1"/>
                </a:solidFill>
              </a:rPr>
              <a:t> Audit Public Intern</a:t>
            </a:r>
          </a:p>
          <a:p>
            <a:pPr algn="r"/>
            <a:r>
              <a:rPr lang="en-US" sz="1600" dirty="0" err="1" smtClean="0">
                <a:solidFill>
                  <a:schemeClr val="bg1"/>
                </a:solidFill>
              </a:rPr>
              <a:t>Filiala</a:t>
            </a:r>
            <a:r>
              <a:rPr lang="en-US" sz="1600" dirty="0" smtClean="0">
                <a:solidFill>
                  <a:schemeClr val="bg1"/>
                </a:solidFill>
              </a:rPr>
              <a:t> </a:t>
            </a:r>
            <a:r>
              <a:rPr lang="en-US" sz="1600" dirty="0" err="1" smtClean="0">
                <a:solidFill>
                  <a:schemeClr val="bg1"/>
                </a:solidFill>
              </a:rPr>
              <a:t>Judeteana</a:t>
            </a:r>
            <a:r>
              <a:rPr lang="en-US" sz="1600" dirty="0" smtClean="0">
                <a:solidFill>
                  <a:schemeClr val="bg1"/>
                </a:solidFill>
              </a:rPr>
              <a:t> </a:t>
            </a:r>
            <a:r>
              <a:rPr lang="en-US" sz="1600" dirty="0" err="1" smtClean="0">
                <a:solidFill>
                  <a:schemeClr val="bg1"/>
                </a:solidFill>
              </a:rPr>
              <a:t>Maramures</a:t>
            </a:r>
            <a:r>
              <a:rPr lang="en-US" sz="1600" dirty="0" smtClean="0">
                <a:solidFill>
                  <a:schemeClr val="bg1"/>
                </a:solidFill>
              </a:rPr>
              <a:t> a </a:t>
            </a:r>
            <a:r>
              <a:rPr lang="en-US" sz="1600" dirty="0" err="1" smtClean="0">
                <a:solidFill>
                  <a:schemeClr val="bg1"/>
                </a:solidFill>
              </a:rPr>
              <a:t>Asociatiei</a:t>
            </a:r>
            <a:r>
              <a:rPr lang="en-US" sz="1600" dirty="0" smtClean="0">
                <a:solidFill>
                  <a:schemeClr val="bg1"/>
                </a:solidFill>
              </a:rPr>
              <a:t> </a:t>
            </a:r>
            <a:r>
              <a:rPr lang="en-US" sz="1600" dirty="0" err="1" smtClean="0">
                <a:solidFill>
                  <a:schemeClr val="bg1"/>
                </a:solidFill>
              </a:rPr>
              <a:t>Comunelor</a:t>
            </a:r>
            <a:r>
              <a:rPr lang="en-US" sz="1600" dirty="0" smtClean="0">
                <a:solidFill>
                  <a:schemeClr val="bg1"/>
                </a:solidFill>
              </a:rPr>
              <a:t> din Romania </a:t>
            </a:r>
          </a:p>
          <a:p>
            <a:pPr algn="r"/>
            <a:r>
              <a:rPr lang="en-US" sz="3100" dirty="0" err="1" smtClean="0">
                <a:solidFill>
                  <a:schemeClr val="bg1"/>
                </a:solidFill>
              </a:rPr>
              <a:t>Ing</a:t>
            </a:r>
            <a:r>
              <a:rPr lang="en-US" sz="3100" dirty="0" smtClean="0">
                <a:solidFill>
                  <a:schemeClr val="bg1"/>
                </a:solidFill>
              </a:rPr>
              <a:t>. </a:t>
            </a:r>
            <a:r>
              <a:rPr lang="en-US" sz="3100" dirty="0" err="1" smtClean="0">
                <a:solidFill>
                  <a:schemeClr val="bg1"/>
                </a:solidFill>
              </a:rPr>
              <a:t>ec</a:t>
            </a:r>
            <a:r>
              <a:rPr lang="en-US" sz="3100" dirty="0" smtClean="0">
                <a:solidFill>
                  <a:schemeClr val="bg1"/>
                </a:solidFill>
              </a:rPr>
              <a:t>. dr.  Sabin SISERMAN</a:t>
            </a:r>
            <a:endParaRPr lang="ro-RO" sz="3100" dirty="0">
              <a:solidFill>
                <a:schemeClr val="bg1"/>
              </a:solidFill>
            </a:endParaRPr>
          </a:p>
        </p:txBody>
      </p:sp>
      <p:pic>
        <p:nvPicPr>
          <p:cNvPr id="4" name="Picture 3" descr="MARAMURES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260648"/>
            <a:ext cx="8280920" cy="1368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683568" y="-165539"/>
            <a:ext cx="8136904" cy="5078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o-RO" sz="2400" b="1" dirty="0" smtClean="0">
                <a:latin typeface="Times New Roman" pitchFamily="18" charset="0"/>
                <a:cs typeface="Times New Roman" pitchFamily="18" charset="0"/>
              </a:rPr>
              <a:t>Comune Membre ACOR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o-RO" sz="2400" b="1" dirty="0" smtClean="0">
                <a:latin typeface="Times New Roman" pitchFamily="18" charset="0"/>
                <a:cs typeface="Times New Roman" pitchFamily="18" charset="0"/>
              </a:rPr>
              <a:t> semnatare ale acordurilor de cooperare  pe linie de audit in sistem asociativ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o-RO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o-RO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o-RO" sz="2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o-RO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o-RO" sz="2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o-RO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o-RO" sz="2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o-RO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o-RO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1043608" y="2420888"/>
          <a:ext cx="2222500" cy="2926080"/>
        </p:xfrm>
        <a:graphic>
          <a:graphicData uri="http://schemas.openxmlformats.org/drawingml/2006/table">
            <a:tbl>
              <a:tblPr/>
              <a:tblGrid>
                <a:gridCol w="2222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ro-RO" sz="16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 1. COLTAU</a:t>
                      </a:r>
                      <a:endParaRPr lang="ro-RO" sz="16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ro-RO" sz="16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 2. GROSI</a:t>
                      </a:r>
                      <a:endParaRPr lang="ro-RO" sz="16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ro-RO" sz="16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 3. DUMBRAVITA</a:t>
                      </a:r>
                      <a:endParaRPr lang="ro-RO" sz="16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ro-RO" sz="16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 4. REMETEA </a:t>
                      </a:r>
                      <a:r>
                        <a:rPr lang="ro-RO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CHIOARULUI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ro-RO" sz="16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 5. VALEA CHIOARULUI </a:t>
                      </a:r>
                      <a:endParaRPr lang="ro-RO" sz="16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ro-RO" sz="1600" b="1" i="0" u="none" strike="noStrike" baseline="0" dirty="0" smtClean="0">
                          <a:solidFill>
                            <a:srgbClr val="000000"/>
                          </a:solidFill>
                          <a:latin typeface="Calibri"/>
                        </a:rPr>
                        <a:t> 6. S</a:t>
                      </a:r>
                      <a:r>
                        <a:rPr lang="ro-RO" sz="16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ATULUNG</a:t>
                      </a:r>
                      <a:endParaRPr lang="ro-RO" sz="16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ro-RO" sz="16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7. RECEA</a:t>
                      </a:r>
                      <a:endParaRPr lang="ro-RO" sz="16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ro-RO" sz="16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8. MIRESU </a:t>
                      </a:r>
                      <a:r>
                        <a:rPr lang="ro-RO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MARE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ro-RO" sz="16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9.CICIRLAU</a:t>
                      </a:r>
                      <a:endParaRPr lang="ro-RO" sz="16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ro-RO" sz="16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 10.STRIMTURA</a:t>
                      </a:r>
                      <a:endParaRPr lang="ro-RO" sz="16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ro-RO" sz="16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11. CERNESTI </a:t>
                      </a:r>
                      <a:endParaRPr lang="it-IT" sz="16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ro-RO" sz="1600" b="1" i="0" u="none" strike="noStrike" dirty="0" smtClean="0">
                          <a:solidFill>
                            <a:srgbClr val="FFFF00"/>
                          </a:solidFill>
                          <a:latin typeface="Calibri"/>
                        </a:rPr>
                        <a:t>12.CUPSENI</a:t>
                      </a:r>
                      <a:r>
                        <a:rPr lang="ro-RO" sz="1600" b="1" i="0" u="none" strike="noStrike" baseline="0" dirty="0" smtClean="0">
                          <a:solidFill>
                            <a:srgbClr val="FFFF00"/>
                          </a:solidFill>
                          <a:latin typeface="Calibri"/>
                        </a:rPr>
                        <a:t> </a:t>
                      </a:r>
                      <a:endParaRPr lang="it-IT" sz="1600" b="1" i="0" u="none" strike="noStrike" dirty="0">
                        <a:solidFill>
                          <a:srgbClr val="FFFF00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3563888" y="2420888"/>
          <a:ext cx="2222500" cy="2194560"/>
        </p:xfrm>
        <a:graphic>
          <a:graphicData uri="http://schemas.openxmlformats.org/drawingml/2006/table">
            <a:tbl>
              <a:tblPr/>
              <a:tblGrid>
                <a:gridCol w="2222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ro-RO" sz="18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13. ARDUSAT</a:t>
                      </a:r>
                      <a:endParaRPr lang="ro-RO" sz="18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C09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ro-RO" sz="18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14. SALSIG</a:t>
                      </a:r>
                      <a:endParaRPr lang="ro-RO" sz="18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C09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ro-RO" sz="18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15. ARINIS</a:t>
                      </a:r>
                      <a:endParaRPr lang="ro-RO" sz="18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C09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ro-RO" sz="18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16.OARTA </a:t>
                      </a:r>
                      <a:r>
                        <a:rPr lang="ro-RO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DE JOS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C09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ro-RO" sz="18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17.</a:t>
                      </a:r>
                      <a:r>
                        <a:rPr lang="ro-RO" sz="1800" b="1" i="0" u="none" strike="noStrike" baseline="0" dirty="0" smtClean="0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  <a:r>
                        <a:rPr lang="ro-RO" sz="18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BAITA </a:t>
                      </a:r>
                      <a:r>
                        <a:rPr lang="ro-RO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DE SUB CODRU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C09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ro-RO" sz="18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18. ASUAJU </a:t>
                      </a:r>
                      <a:r>
                        <a:rPr lang="ro-RO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DE SUS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C09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ro-RO" sz="18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19. BICAZ</a:t>
                      </a:r>
                      <a:endParaRPr lang="ro-RO" sz="18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C09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6228184" y="2348880"/>
          <a:ext cx="2222500" cy="2743200"/>
        </p:xfrm>
        <a:graphic>
          <a:graphicData uri="http://schemas.openxmlformats.org/drawingml/2006/table">
            <a:tbl>
              <a:tblPr/>
              <a:tblGrid>
                <a:gridCol w="2222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ro-RO" sz="18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20. BOTIZA</a:t>
                      </a:r>
                      <a:endParaRPr lang="ro-RO" sz="18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ro-RO" sz="18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21. POIENILE </a:t>
                      </a:r>
                      <a:r>
                        <a:rPr lang="ro-RO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IZEI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ro-RO" sz="18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22. BOGDAN </a:t>
                      </a:r>
                      <a:r>
                        <a:rPr lang="ro-RO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VODA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ro-RO" sz="18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23.CALINESTI</a:t>
                      </a:r>
                      <a:endParaRPr lang="ro-RO" sz="18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ro-RO" sz="18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24. SARASAU</a:t>
                      </a:r>
                      <a:endParaRPr lang="ro-RO" sz="18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ro-RO" sz="18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25. RONA </a:t>
                      </a:r>
                      <a:r>
                        <a:rPr lang="ro-RO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DE JOS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ro-RO" sz="18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26.RUSCOVA</a:t>
                      </a:r>
                      <a:endParaRPr lang="ro-RO" sz="18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ro-RO" sz="18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27.REPEDEA</a:t>
                      </a:r>
                      <a:endParaRPr lang="ro-RO" sz="18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ro-RO" sz="18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28.MOISEI</a:t>
                      </a:r>
                      <a:endParaRPr lang="ro-RO" sz="18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ro-RO" sz="18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29. SACALASENI</a:t>
                      </a:r>
                      <a:endParaRPr lang="ro-RO" sz="18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6" name="Rectangle 5"/>
          <p:cNvSpPr/>
          <p:nvPr/>
        </p:nvSpPr>
        <p:spPr>
          <a:xfrm>
            <a:off x="1043608" y="1484784"/>
            <a:ext cx="2160240" cy="6480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o-RO" dirty="0" smtClean="0"/>
              <a:t>ZONA</a:t>
            </a:r>
          </a:p>
          <a:p>
            <a:pPr algn="ctr"/>
            <a:r>
              <a:rPr lang="ro-RO" dirty="0" smtClean="0"/>
              <a:t> CHIOAR -FISCULAS</a:t>
            </a:r>
            <a:endParaRPr lang="ro-RO" dirty="0"/>
          </a:p>
        </p:txBody>
      </p:sp>
      <p:sp>
        <p:nvSpPr>
          <p:cNvPr id="7" name="Rectangle 6"/>
          <p:cNvSpPr/>
          <p:nvPr/>
        </p:nvSpPr>
        <p:spPr>
          <a:xfrm>
            <a:off x="3563888" y="1484784"/>
            <a:ext cx="2160240" cy="6480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o-RO" dirty="0" smtClean="0"/>
              <a:t>ZONA  CODRU </a:t>
            </a:r>
            <a:endParaRPr lang="ro-RO" dirty="0"/>
          </a:p>
        </p:txBody>
      </p:sp>
      <p:sp>
        <p:nvSpPr>
          <p:cNvPr id="8" name="Rectangle 7"/>
          <p:cNvSpPr/>
          <p:nvPr/>
        </p:nvSpPr>
        <p:spPr>
          <a:xfrm>
            <a:off x="6228184" y="1484784"/>
            <a:ext cx="2232248" cy="6480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o-RO" dirty="0" smtClean="0"/>
              <a:t>ZONA</a:t>
            </a:r>
          </a:p>
          <a:p>
            <a:pPr algn="ctr"/>
            <a:r>
              <a:rPr lang="ro-RO" dirty="0" smtClean="0"/>
              <a:t> SIGHET - IZA-VISEU </a:t>
            </a:r>
            <a:endParaRPr lang="ro-RO" dirty="0"/>
          </a:p>
        </p:txBody>
      </p:sp>
      <p:sp>
        <p:nvSpPr>
          <p:cNvPr id="9" name="Rectangle 8"/>
          <p:cNvSpPr/>
          <p:nvPr/>
        </p:nvSpPr>
        <p:spPr>
          <a:xfrm>
            <a:off x="1043608" y="5589240"/>
            <a:ext cx="2232248" cy="648072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o-RO" dirty="0" smtClean="0"/>
              <a:t>Auditor  </a:t>
            </a:r>
          </a:p>
          <a:p>
            <a:pPr algn="ctr"/>
            <a:r>
              <a:rPr lang="ro-RO" dirty="0" smtClean="0"/>
              <a:t>PhD. Sabin SISERMAN</a:t>
            </a:r>
            <a:endParaRPr lang="ro-RO" dirty="0"/>
          </a:p>
        </p:txBody>
      </p:sp>
      <p:sp>
        <p:nvSpPr>
          <p:cNvPr id="10" name="Rectangle 9"/>
          <p:cNvSpPr/>
          <p:nvPr/>
        </p:nvSpPr>
        <p:spPr>
          <a:xfrm>
            <a:off x="3563888" y="4869160"/>
            <a:ext cx="2376264" cy="936104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o-RO" dirty="0" smtClean="0"/>
              <a:t>Auditor  </a:t>
            </a:r>
          </a:p>
          <a:p>
            <a:pPr algn="ctr"/>
            <a:r>
              <a:rPr lang="en-US" dirty="0" smtClean="0"/>
              <a:t>Ing.ec. </a:t>
            </a:r>
            <a:r>
              <a:rPr lang="en-US" dirty="0" err="1" smtClean="0"/>
              <a:t>Alina</a:t>
            </a:r>
            <a:r>
              <a:rPr lang="en-US" dirty="0" smtClean="0"/>
              <a:t> POP </a:t>
            </a:r>
            <a:endParaRPr lang="ro-RO" dirty="0" smtClean="0"/>
          </a:p>
          <a:p>
            <a:pPr algn="ctr"/>
            <a:r>
              <a:rPr lang="en-US" dirty="0" err="1" smtClean="0"/>
              <a:t>Ing</a:t>
            </a:r>
            <a:r>
              <a:rPr lang="en-US" dirty="0" smtClean="0"/>
              <a:t> . </a:t>
            </a:r>
            <a:r>
              <a:rPr lang="ro-RO" dirty="0" smtClean="0"/>
              <a:t>Jur. Dinu OLAHUT</a:t>
            </a:r>
            <a:r>
              <a:rPr lang="en-US" dirty="0" smtClean="0"/>
              <a:t> 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228184" y="5301208"/>
            <a:ext cx="2160240" cy="6480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o-RO" dirty="0" smtClean="0"/>
              <a:t>Auditor  </a:t>
            </a:r>
          </a:p>
          <a:p>
            <a:pPr algn="ctr"/>
            <a:r>
              <a:rPr lang="ro-RO" dirty="0" smtClean="0"/>
              <a:t>Ing.ec. Alina PASERE</a:t>
            </a:r>
            <a:endParaRPr lang="ro-RO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609600" y="4270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MISIUNI PLANIFICATE SI REALIZATE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IN ANUL 2017</a:t>
            </a:r>
            <a:endParaRPr kumimoji="0" lang="ro-RO" sz="44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755575" y="1717228"/>
          <a:ext cx="7920880" cy="4376069"/>
        </p:xfrm>
        <a:graphic>
          <a:graphicData uri="http://schemas.openxmlformats.org/drawingml/2006/table">
            <a:tbl>
              <a:tblPr/>
              <a:tblGrid>
                <a:gridCol w="27235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4290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94909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5653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63282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o-RO" sz="12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Nr crt</a:t>
                      </a:r>
                    </a:p>
                  </a:txBody>
                  <a:tcPr marL="4367" marR="4367" marT="43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vi-VN" sz="12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Activități/Domeniul auditabil</a:t>
                      </a:r>
                    </a:p>
                  </a:txBody>
                  <a:tcPr marL="4367" marR="4367" marT="43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o-RO" sz="12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Tema misiunii de audit intern</a:t>
                      </a:r>
                    </a:p>
                  </a:txBody>
                  <a:tcPr marL="4367" marR="4367" marT="43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vi-VN" sz="12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Anul auditării</a:t>
                      </a:r>
                    </a:p>
                  </a:txBody>
                  <a:tcPr marL="4367" marR="4367" marT="43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9543">
                <a:tc vMerge="1">
                  <a:txBody>
                    <a:bodyPr/>
                    <a:lstStyle/>
                    <a:p>
                      <a:endParaRPr lang="ro-RO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o-RO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o-R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o-RO" sz="6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2017</a:t>
                      </a:r>
                    </a:p>
                  </a:txBody>
                  <a:tcPr marL="4367" marR="4367" marT="43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43311">
                <a:tc>
                  <a:txBody>
                    <a:bodyPr/>
                    <a:lstStyle/>
                    <a:p>
                      <a:pPr algn="ctr" fontAlgn="ctr"/>
                      <a:r>
                        <a:rPr lang="ro-RO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</a:t>
                      </a:r>
                    </a:p>
                  </a:txBody>
                  <a:tcPr marL="4367" marR="4367" marT="43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FINANTE CONTABILITATE SI CONTABILITATE DE GESTIUNE</a:t>
                      </a:r>
                    </a:p>
                  </a:txBody>
                  <a:tcPr marL="4367" marR="4367" marT="43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Auditarea modului de organizare  si desfasurare a activitatii  financiar contabile,  a contabilitatii de gestiune a Comunei  ca ordonator principal de credite, in conformitate cu procedurile operationale specifice</a:t>
                      </a:r>
                    </a:p>
                  </a:txBody>
                  <a:tcPr marL="4367" marR="4367" marT="43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Trim I </a:t>
                      </a:r>
                      <a:endParaRPr lang="ro-RO" sz="11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367" marR="4367" marT="43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43311">
                <a:tc>
                  <a:txBody>
                    <a:bodyPr/>
                    <a:lstStyle/>
                    <a:p>
                      <a:pPr algn="ctr" fontAlgn="ctr"/>
                      <a:r>
                        <a:rPr lang="ro-RO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2</a:t>
                      </a:r>
                    </a:p>
                  </a:txBody>
                  <a:tcPr marL="4367" marR="4367" marT="43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ACTIVITATEA DE EXECUTARI SILITE SI IMPOZITE SI TAXE LOCALE</a:t>
                      </a:r>
                    </a:p>
                  </a:txBody>
                  <a:tcPr marL="4367" marR="4367" marT="43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Auditarea modului de organizare  si desfasurare a activitatii  de executari silite si  impozite si taxe locale, in conformitate cu procedurile operationale specifice</a:t>
                      </a:r>
                    </a:p>
                  </a:txBody>
                  <a:tcPr marL="4367" marR="4367" marT="43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Trim II</a:t>
                      </a:r>
                      <a:endParaRPr lang="ro-RO" sz="11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367" marR="4367" marT="43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43311">
                <a:tc>
                  <a:txBody>
                    <a:bodyPr/>
                    <a:lstStyle/>
                    <a:p>
                      <a:pPr algn="ctr" fontAlgn="ctr"/>
                      <a:r>
                        <a:rPr lang="ro-RO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3</a:t>
                      </a:r>
                    </a:p>
                  </a:txBody>
                  <a:tcPr marL="4367" marR="4367" marT="43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o-RO" sz="12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ARHIVA-REGISTRARURA- INFORMATII PUBLICE</a:t>
                      </a:r>
                    </a:p>
                  </a:txBody>
                  <a:tcPr marL="4367" marR="4367" marT="43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o-RO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Auditarea modului de organizare a  activitatii de arhiva, a registraturii  si furnizarea informatiilor  publice si respectarea circuitului  documentelor in entitatea publica</a:t>
                      </a:r>
                    </a:p>
                  </a:txBody>
                  <a:tcPr marL="4367" marR="4367" marT="43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Trim III</a:t>
                      </a:r>
                      <a:endParaRPr lang="ro-RO" sz="11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367" marR="4367" marT="43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43311">
                <a:tc>
                  <a:txBody>
                    <a:bodyPr/>
                    <a:lstStyle/>
                    <a:p>
                      <a:pPr algn="ctr" fontAlgn="ctr"/>
                      <a:r>
                        <a:rPr lang="ro-RO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4</a:t>
                      </a:r>
                    </a:p>
                  </a:txBody>
                  <a:tcPr marL="4367" marR="4367" marT="43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o-RO" sz="12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ACTIVITATEA SCM/I - URMARIREA IMPLEMENTARII  RECOMANDARILOR -MISIUNE ANUALA FOLLOW-UP</a:t>
                      </a:r>
                    </a:p>
                  </a:txBody>
                  <a:tcPr marL="4367" marR="4367" marT="43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o-RO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Auditarea activitatii comisiei de dezvoltare, implementare si monitorizare a SCM/I si urmarirea modului de ducere la indeplinire a recomandarilor facute cu ocazia misiunilor de audit public intern anual</a:t>
                      </a:r>
                    </a:p>
                  </a:txBody>
                  <a:tcPr marL="4367" marR="4367" marT="43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Trim</a:t>
                      </a:r>
                      <a:r>
                        <a:rPr lang="en-US" sz="1100" b="1" i="0" u="none" strike="noStrike" baseline="0" dirty="0" smtClean="0">
                          <a:solidFill>
                            <a:srgbClr val="000000"/>
                          </a:solidFill>
                          <a:latin typeface="Arial"/>
                        </a:rPr>
                        <a:t> IV</a:t>
                      </a:r>
                      <a:endParaRPr lang="ro-RO" sz="11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367" marR="4367" marT="436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556792"/>
            <a:ext cx="8496944" cy="1224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188640"/>
            <a:ext cx="8496944" cy="15121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Rounded Rectangle 11"/>
          <p:cNvSpPr/>
          <p:nvPr/>
        </p:nvSpPr>
        <p:spPr>
          <a:xfrm>
            <a:off x="467544" y="2852936"/>
            <a:ext cx="8208912" cy="50405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/>
              <a:t>MOTIVARE  AUDIT –  CONTABILITATE GENERALA SI DE GESTIUNE</a:t>
            </a:r>
            <a:endParaRPr lang="ro-RO" sz="2000" b="1" dirty="0"/>
          </a:p>
        </p:txBody>
      </p:sp>
      <p:pic>
        <p:nvPicPr>
          <p:cNvPr id="16389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3528" y="3429000"/>
            <a:ext cx="8568952" cy="31683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124744"/>
            <a:ext cx="8496944" cy="2880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ounded Rectangle 6"/>
          <p:cNvSpPr/>
          <p:nvPr/>
        </p:nvSpPr>
        <p:spPr>
          <a:xfrm>
            <a:off x="323528" y="476672"/>
            <a:ext cx="8424936" cy="50405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MOTIVARE  AUDIT – EXECUTARI SILITE  SI  IMPOZITE SI TAXE LOCALE</a:t>
            </a:r>
            <a:endParaRPr lang="ro-RO" b="1" dirty="0"/>
          </a:p>
        </p:txBody>
      </p:sp>
      <p:sp>
        <p:nvSpPr>
          <p:cNvPr id="8" name="Rounded Rectangle 7"/>
          <p:cNvSpPr/>
          <p:nvPr/>
        </p:nvSpPr>
        <p:spPr>
          <a:xfrm>
            <a:off x="251520" y="4077072"/>
            <a:ext cx="8496944" cy="43204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/>
              <a:t>MOTIVARE  AUDIT –  REGISTRATURA SI ARHIVA</a:t>
            </a:r>
            <a:endParaRPr lang="ro-RO" sz="2000" b="1" dirty="0"/>
          </a:p>
        </p:txBody>
      </p:sp>
      <p:pic>
        <p:nvPicPr>
          <p:cNvPr id="18436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4653136"/>
            <a:ext cx="8568952" cy="1584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2780928"/>
            <a:ext cx="8424936" cy="18722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ounded Rectangle 4"/>
          <p:cNvSpPr/>
          <p:nvPr/>
        </p:nvSpPr>
        <p:spPr>
          <a:xfrm>
            <a:off x="251520" y="1628800"/>
            <a:ext cx="8496944" cy="43204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/>
              <a:t>MOTIVARE  AUDIT –  MISIUNE FOLLOW-UP </a:t>
            </a:r>
            <a:endParaRPr lang="ro-RO" sz="2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539552" y="908720"/>
          <a:ext cx="7992889" cy="4680520"/>
        </p:xfrm>
        <a:graphic>
          <a:graphicData uri="http://schemas.openxmlformats.org/drawingml/2006/table">
            <a:tbl>
              <a:tblPr/>
              <a:tblGrid>
                <a:gridCol w="207159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9164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2863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6065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9225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31200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900100">
                <a:tc>
                  <a:txBody>
                    <a:bodyPr/>
                    <a:lstStyle/>
                    <a:p>
                      <a:pPr algn="ctr" fontAlgn="ctr"/>
                      <a:r>
                        <a:rPr lang="ro-RO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TIPURI DE MISIUNI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o-RO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IMPLEMENTAT IN TERMEN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o-RO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IMPLEMENTAT- TERMEN DEPASIT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o-RO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IMPLEMENTAT PARTIAL-IN TERMEN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o-RO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IMPLEMENTAT PARTIAL- TERMEN DEPASIT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o-RO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NEIMPLEMENTAT- IN TERMEN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o-RO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NEIMPLEMENTAT - TERMEN DEPASIT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0070">
                <a:tc>
                  <a:txBody>
                    <a:bodyPr/>
                    <a:lstStyle/>
                    <a:p>
                      <a:pPr algn="ctr" fontAlgn="ctr"/>
                      <a:r>
                        <a:rPr lang="ro-RO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FINANCIAR CONTABIL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o-RO" sz="24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o-RO" sz="24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o-RO" sz="24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o-RO" sz="24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o-RO" sz="24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o-RO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76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30070">
                <a:tc>
                  <a:txBody>
                    <a:bodyPr/>
                    <a:lstStyle/>
                    <a:p>
                      <a:pPr algn="ctr" fontAlgn="ctr"/>
                      <a:r>
                        <a:rPr lang="ro-RO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FUNCTII SPECIFICE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o-RO" sz="24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o-RO" sz="24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o-RO" sz="24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o-RO" sz="24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169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o-RO" sz="24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o-RO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122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45105">
                <a:tc>
                  <a:txBody>
                    <a:bodyPr/>
                    <a:lstStyle/>
                    <a:p>
                      <a:pPr algn="ctr" fontAlgn="ctr"/>
                      <a:r>
                        <a:rPr lang="ro-RO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TOTAL  MARAMURES  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o-RO" sz="24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165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o-RO" sz="24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o-RO" sz="24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o-RO" sz="2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231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o-RO" sz="24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o-RO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198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45105">
                <a:tc>
                  <a:txBody>
                    <a:bodyPr/>
                    <a:lstStyle/>
                    <a:p>
                      <a:pPr algn="ctr" fontAlgn="ctr"/>
                      <a:r>
                        <a:rPr lang="ro-RO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NUMAR RECOMANDARI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o-RO" sz="24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245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o-RO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o-RO" sz="24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293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o-RO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o-RO" sz="2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213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o-R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30070">
                <a:tc>
                  <a:txBody>
                    <a:bodyPr/>
                    <a:lstStyle/>
                    <a:p>
                      <a:pPr algn="ctr" fontAlgn="ctr"/>
                      <a:r>
                        <a:rPr lang="ro-RO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TOTAL GENERAL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ro-RO" sz="2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751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o-R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o-R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o-R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o-RO" dirty="0"/>
                    </a:p>
                  </a:txBody>
                  <a:tcPr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ro-R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404664"/>
            <a:ext cx="8136904" cy="57606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79388"/>
            <a:ext cx="8568952" cy="6499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8172" y="260648"/>
            <a:ext cx="8452299" cy="6120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260649"/>
            <a:ext cx="8496944" cy="5900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332656"/>
            <a:ext cx="8424936" cy="6120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260648"/>
            <a:ext cx="8208912" cy="6048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Chart 2"/>
          <p:cNvGraphicFramePr/>
          <p:nvPr/>
        </p:nvGraphicFramePr>
        <p:xfrm>
          <a:off x="877660" y="129268"/>
          <a:ext cx="7388679" cy="65994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404664"/>
            <a:ext cx="8173573" cy="58326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51520" y="5733256"/>
            <a:ext cx="8712968" cy="461665"/>
          </a:xfrm>
          <a:prstGeom prst="rect">
            <a:avLst/>
          </a:prstGeom>
          <a:solidFill>
            <a:srgbClr val="FF0000"/>
          </a:solidFill>
          <a:ln w="22225"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n-US" sz="2400" b="1" dirty="0" smtClean="0">
                <a:solidFill>
                  <a:srgbClr val="FFFF00"/>
                </a:solidFill>
              </a:rPr>
              <a:t>S</a:t>
            </a:r>
            <a:r>
              <a:rPr lang="ro-RO" sz="2400" b="1" dirty="0" smtClean="0">
                <a:solidFill>
                  <a:srgbClr val="FFFF00"/>
                </a:solidFill>
              </a:rPr>
              <a:t>Ă</a:t>
            </a:r>
            <a:r>
              <a:rPr lang="en-US" sz="2400" b="1" dirty="0" smtClean="0">
                <a:solidFill>
                  <a:srgbClr val="FFFF00"/>
                </a:solidFill>
              </a:rPr>
              <a:t> NU UIT</a:t>
            </a:r>
            <a:r>
              <a:rPr lang="ro-RO" sz="2400" b="1" dirty="0" smtClean="0">
                <a:solidFill>
                  <a:srgbClr val="FFFF00"/>
                </a:solidFill>
              </a:rPr>
              <a:t>Ă</a:t>
            </a:r>
            <a:r>
              <a:rPr lang="en-US" sz="2400" b="1" dirty="0" smtClean="0">
                <a:solidFill>
                  <a:srgbClr val="FFFF00"/>
                </a:solidFill>
              </a:rPr>
              <a:t>M : A</a:t>
            </a:r>
            <a:r>
              <a:rPr lang="ro-RO" sz="2400" b="1" dirty="0" smtClean="0">
                <a:solidFill>
                  <a:srgbClr val="FFFF00"/>
                </a:solidFill>
              </a:rPr>
              <a:t>Ș</a:t>
            </a:r>
            <a:r>
              <a:rPr lang="en-US" sz="2400" b="1" dirty="0" smtClean="0">
                <a:solidFill>
                  <a:srgbClr val="FFFF00"/>
                </a:solidFill>
              </a:rPr>
              <a:t>A </a:t>
            </a:r>
            <a:r>
              <a:rPr lang="en-US" sz="2400" b="1" dirty="0" err="1" smtClean="0">
                <a:solidFill>
                  <a:srgbClr val="FFFF00"/>
                </a:solidFill>
              </a:rPr>
              <a:t>A</a:t>
            </a:r>
            <a:r>
              <a:rPr lang="en-US" sz="2400" b="1" dirty="0" smtClean="0">
                <a:solidFill>
                  <a:srgbClr val="FFFF00"/>
                </a:solidFill>
              </a:rPr>
              <a:t> FOST INAINTE DE AUDIT LA UNELE COMUNE !</a:t>
            </a:r>
          </a:p>
        </p:txBody>
      </p:sp>
      <p:sp>
        <p:nvSpPr>
          <p:cNvPr id="4" name="Rectangle 3"/>
          <p:cNvSpPr/>
          <p:nvPr/>
        </p:nvSpPr>
        <p:spPr>
          <a:xfrm>
            <a:off x="251520" y="188640"/>
            <a:ext cx="8640960" cy="1152128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rgbClr val="FFFF00"/>
                </a:solidFill>
              </a:rPr>
              <a:t>DIN NEFERICIRE AM GASIT SI :</a:t>
            </a:r>
          </a:p>
          <a:p>
            <a:pPr algn="ctr"/>
            <a:r>
              <a:rPr lang="ro-RO" sz="2800" b="1" dirty="0" smtClean="0">
                <a:solidFill>
                  <a:srgbClr val="FFFF00"/>
                </a:solidFill>
              </a:rPr>
              <a:t>„CUIBURI DE  PUPEZE ÎN MARAMUREȘ</a:t>
            </a:r>
            <a:r>
              <a:rPr lang="en-US" sz="2800" b="1" dirty="0" smtClean="0">
                <a:solidFill>
                  <a:srgbClr val="FFFF00"/>
                </a:solidFill>
              </a:rPr>
              <a:t>”</a:t>
            </a:r>
            <a:endParaRPr lang="ro-RO" sz="2800" b="1" dirty="0" smtClean="0">
              <a:solidFill>
                <a:srgbClr val="FFFF00"/>
              </a:solidFill>
            </a:endParaRPr>
          </a:p>
        </p:txBody>
      </p:sp>
      <p:pic>
        <p:nvPicPr>
          <p:cNvPr id="10" name="Picture 9" descr="C:\Users\User\Desktop\POZE SABIN NOV 2016\IMG_20160928_120842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484784"/>
            <a:ext cx="2808312" cy="40324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10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1556792"/>
            <a:ext cx="2736304" cy="39604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Picture 11" descr="F:\calculator hp\C\DESKTOP\POZE\Camera\IMG_20140327_100336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12160" y="1556792"/>
            <a:ext cx="2880320" cy="3960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51520" y="5733256"/>
            <a:ext cx="8712968" cy="461665"/>
          </a:xfrm>
          <a:prstGeom prst="rect">
            <a:avLst/>
          </a:prstGeom>
          <a:solidFill>
            <a:srgbClr val="FF0000"/>
          </a:solidFill>
          <a:ln w="22225"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n-US" sz="2400" b="1" dirty="0" smtClean="0">
                <a:solidFill>
                  <a:srgbClr val="FFFF00"/>
                </a:solidFill>
              </a:rPr>
              <a:t>S</a:t>
            </a:r>
            <a:r>
              <a:rPr lang="ro-RO" sz="2400" b="1" dirty="0" smtClean="0">
                <a:solidFill>
                  <a:srgbClr val="FFFF00"/>
                </a:solidFill>
              </a:rPr>
              <a:t>Ă</a:t>
            </a:r>
            <a:r>
              <a:rPr lang="en-US" sz="2400" b="1" dirty="0" smtClean="0">
                <a:solidFill>
                  <a:srgbClr val="FFFF00"/>
                </a:solidFill>
              </a:rPr>
              <a:t> NU UIT</a:t>
            </a:r>
            <a:r>
              <a:rPr lang="ro-RO" sz="2400" b="1" dirty="0" smtClean="0">
                <a:solidFill>
                  <a:srgbClr val="FFFF00"/>
                </a:solidFill>
              </a:rPr>
              <a:t>Ă</a:t>
            </a:r>
            <a:r>
              <a:rPr lang="en-US" sz="2400" b="1" dirty="0" smtClean="0">
                <a:solidFill>
                  <a:srgbClr val="FFFF00"/>
                </a:solidFill>
              </a:rPr>
              <a:t>M : A</a:t>
            </a:r>
            <a:r>
              <a:rPr lang="ro-RO" sz="2400" b="1" dirty="0" smtClean="0">
                <a:solidFill>
                  <a:srgbClr val="FFFF00"/>
                </a:solidFill>
              </a:rPr>
              <a:t>Ș</a:t>
            </a:r>
            <a:r>
              <a:rPr lang="en-US" sz="2400" b="1" dirty="0" smtClean="0">
                <a:solidFill>
                  <a:srgbClr val="FFFF00"/>
                </a:solidFill>
              </a:rPr>
              <a:t>A </a:t>
            </a:r>
            <a:r>
              <a:rPr lang="en-US" sz="2400" b="1" dirty="0" err="1" smtClean="0">
                <a:solidFill>
                  <a:srgbClr val="FFFF00"/>
                </a:solidFill>
              </a:rPr>
              <a:t>A</a:t>
            </a:r>
            <a:r>
              <a:rPr lang="en-US" sz="2400" b="1" dirty="0" smtClean="0">
                <a:solidFill>
                  <a:srgbClr val="FFFF00"/>
                </a:solidFill>
              </a:rPr>
              <a:t> FOST INAINTE DE AUDIT LA UNELE COMUNE !</a:t>
            </a:r>
          </a:p>
        </p:txBody>
      </p:sp>
      <p:sp>
        <p:nvSpPr>
          <p:cNvPr id="4" name="Rectangle 3"/>
          <p:cNvSpPr/>
          <p:nvPr/>
        </p:nvSpPr>
        <p:spPr>
          <a:xfrm>
            <a:off x="251520" y="188640"/>
            <a:ext cx="8640960" cy="1152128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rgbClr val="FFFF00"/>
                </a:solidFill>
              </a:rPr>
              <a:t>DIN NEFERICIRE AM GASIT SI :</a:t>
            </a:r>
          </a:p>
          <a:p>
            <a:pPr algn="ctr"/>
            <a:r>
              <a:rPr lang="ro-RO" sz="2800" b="1" dirty="0" smtClean="0">
                <a:solidFill>
                  <a:srgbClr val="FFFF00"/>
                </a:solidFill>
              </a:rPr>
              <a:t>„CUIBURI DE  PUPEZE ÎN MARAMUREȘ</a:t>
            </a:r>
            <a:r>
              <a:rPr lang="en-US" sz="2800" b="1" dirty="0" smtClean="0">
                <a:solidFill>
                  <a:srgbClr val="FFFF00"/>
                </a:solidFill>
              </a:rPr>
              <a:t>”</a:t>
            </a:r>
            <a:endParaRPr lang="ro-RO" sz="2800" b="1" dirty="0" smtClean="0">
              <a:solidFill>
                <a:srgbClr val="FFFF00"/>
              </a:solidFill>
            </a:endParaRPr>
          </a:p>
        </p:txBody>
      </p:sp>
      <p:pic>
        <p:nvPicPr>
          <p:cNvPr id="8" name="Picture 7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556792"/>
            <a:ext cx="2664296" cy="3960440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8" descr="F:\calculator hp\C\DESKTOP\POZE\Camera\IMG_20140325_111432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03848" y="1556792"/>
            <a:ext cx="2376264" cy="3960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12" descr="F:\calculator hp\C\DESKTOP\SLOVENIA\FOTO\POZE  ACOR\IMG_20140722_134339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24128" y="1556792"/>
            <a:ext cx="3096344" cy="3960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blinds dir="vert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23528" y="5733256"/>
            <a:ext cx="8640960" cy="523220"/>
          </a:xfrm>
          <a:prstGeom prst="rect">
            <a:avLst/>
          </a:prstGeom>
          <a:solidFill>
            <a:srgbClr val="FF0000"/>
          </a:solidFill>
          <a:ln w="22225"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n-US" sz="2800" b="1" dirty="0" smtClean="0">
                <a:solidFill>
                  <a:srgbClr val="FFFF00"/>
                </a:solidFill>
              </a:rPr>
              <a:t>S</a:t>
            </a:r>
            <a:r>
              <a:rPr lang="ro-RO" sz="2800" b="1" dirty="0" smtClean="0">
                <a:solidFill>
                  <a:srgbClr val="FFFF00"/>
                </a:solidFill>
              </a:rPr>
              <a:t>Ă</a:t>
            </a:r>
            <a:r>
              <a:rPr lang="en-US" sz="2800" b="1" dirty="0" smtClean="0">
                <a:solidFill>
                  <a:srgbClr val="FFFF00"/>
                </a:solidFill>
              </a:rPr>
              <a:t> NU UIT</a:t>
            </a:r>
            <a:r>
              <a:rPr lang="ro-RO" sz="2800" b="1" dirty="0" smtClean="0">
                <a:solidFill>
                  <a:srgbClr val="FFFF00"/>
                </a:solidFill>
              </a:rPr>
              <a:t>Ă</a:t>
            </a:r>
            <a:r>
              <a:rPr lang="en-US" sz="2800" b="1" dirty="0" smtClean="0">
                <a:solidFill>
                  <a:srgbClr val="FFFF00"/>
                </a:solidFill>
              </a:rPr>
              <a:t>M : A</a:t>
            </a:r>
            <a:r>
              <a:rPr lang="ro-RO" sz="2800" b="1" dirty="0" smtClean="0">
                <a:solidFill>
                  <a:srgbClr val="FFFF00"/>
                </a:solidFill>
              </a:rPr>
              <a:t>Ș</a:t>
            </a:r>
            <a:r>
              <a:rPr lang="en-US" sz="2800" b="1" dirty="0" smtClean="0">
                <a:solidFill>
                  <a:srgbClr val="FFFF00"/>
                </a:solidFill>
              </a:rPr>
              <a:t>A </a:t>
            </a:r>
            <a:r>
              <a:rPr lang="en-US" sz="2800" b="1" dirty="0" err="1" smtClean="0">
                <a:solidFill>
                  <a:srgbClr val="FFFF00"/>
                </a:solidFill>
              </a:rPr>
              <a:t>A</a:t>
            </a:r>
            <a:r>
              <a:rPr lang="en-US" sz="2800" b="1" dirty="0" smtClean="0">
                <a:solidFill>
                  <a:srgbClr val="FFFF00"/>
                </a:solidFill>
              </a:rPr>
              <a:t> FOST INAINTE DE AUDIT….. </a:t>
            </a:r>
          </a:p>
        </p:txBody>
      </p:sp>
      <p:sp>
        <p:nvSpPr>
          <p:cNvPr id="4" name="Rectangle 3"/>
          <p:cNvSpPr/>
          <p:nvPr/>
        </p:nvSpPr>
        <p:spPr>
          <a:xfrm>
            <a:off x="251520" y="188640"/>
            <a:ext cx="8640960" cy="1152128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rgbClr val="FFFF00"/>
                </a:solidFill>
              </a:rPr>
              <a:t>DIN NEFERICIRE AM GASIT SI :</a:t>
            </a:r>
          </a:p>
          <a:p>
            <a:pPr algn="ctr"/>
            <a:r>
              <a:rPr lang="ro-RO" sz="2800" b="1" dirty="0" smtClean="0">
                <a:solidFill>
                  <a:srgbClr val="FFFF00"/>
                </a:solidFill>
              </a:rPr>
              <a:t>„CUIBURI DE  PUPEZE ÎN MARAMUREȘ</a:t>
            </a:r>
            <a:r>
              <a:rPr lang="en-US" sz="2800" b="1" dirty="0" smtClean="0">
                <a:solidFill>
                  <a:srgbClr val="FFFF00"/>
                </a:solidFill>
              </a:rPr>
              <a:t>”</a:t>
            </a:r>
            <a:endParaRPr lang="ro-RO" sz="2800" b="1" dirty="0" smtClean="0">
              <a:solidFill>
                <a:srgbClr val="FFFF00"/>
              </a:solidFill>
            </a:endParaRPr>
          </a:p>
        </p:txBody>
      </p:sp>
      <p:pic>
        <p:nvPicPr>
          <p:cNvPr id="9" name="Picture 8" descr="C:\Users\User\Desktop\POZE SABIN NOV 2016\IMG_20161004_104054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556792"/>
            <a:ext cx="3168352" cy="3960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9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7904" y="1556792"/>
            <a:ext cx="5112568" cy="399552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pull dir="rd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51520" y="5949280"/>
            <a:ext cx="8640960" cy="646331"/>
          </a:xfrm>
          <a:prstGeom prst="rect">
            <a:avLst/>
          </a:prstGeom>
          <a:solidFill>
            <a:srgbClr val="FFFF00"/>
          </a:solidFill>
          <a:ln w="22225"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ro-RO" sz="3600" b="1" dirty="0" smtClean="0">
                <a:solidFill>
                  <a:srgbClr val="FF0000"/>
                </a:solidFill>
              </a:rPr>
              <a:t>PE AICI A TRECUT AUDITU</a:t>
            </a:r>
            <a:r>
              <a:rPr lang="en-US" sz="3600" b="1" dirty="0" smtClean="0">
                <a:solidFill>
                  <a:srgbClr val="FF0000"/>
                </a:solidFill>
              </a:rPr>
              <a:t>’….</a:t>
            </a:r>
          </a:p>
        </p:txBody>
      </p:sp>
      <p:sp>
        <p:nvSpPr>
          <p:cNvPr id="4" name="Rectangle 3"/>
          <p:cNvSpPr/>
          <p:nvPr/>
        </p:nvSpPr>
        <p:spPr>
          <a:xfrm>
            <a:off x="251520" y="188640"/>
            <a:ext cx="8640960" cy="1368152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o-RO" sz="2800" b="1" dirty="0" smtClean="0">
                <a:solidFill>
                  <a:srgbClr val="FF0000"/>
                </a:solidFill>
              </a:rPr>
              <a:t>„ REDEFINIM ADMINISTRATIA  IN COMUNE”</a:t>
            </a:r>
          </a:p>
          <a:p>
            <a:pPr algn="ctr"/>
            <a:r>
              <a:rPr lang="ro-RO" sz="2800" b="1" dirty="0" smtClean="0">
                <a:solidFill>
                  <a:srgbClr val="FF0000"/>
                </a:solidFill>
              </a:rPr>
              <a:t>CONTABILITATE - SELECȚII REPREZENTATIVE  </a:t>
            </a:r>
            <a:endParaRPr lang="ro-RO" sz="2800" b="1" dirty="0">
              <a:solidFill>
                <a:srgbClr val="FF0000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131840" y="4941168"/>
            <a:ext cx="2736304" cy="8640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o-RO" dirty="0" smtClean="0"/>
              <a:t> REMETEA CHIOARULUI</a:t>
            </a:r>
          </a:p>
          <a:p>
            <a:pPr algn="ctr"/>
            <a:r>
              <a:rPr lang="ro-RO" dirty="0" smtClean="0"/>
              <a:t>Auditor  Sabin SISERMAN</a:t>
            </a:r>
            <a:endParaRPr lang="ro-RO" dirty="0"/>
          </a:p>
        </p:txBody>
      </p:sp>
      <p:sp>
        <p:nvSpPr>
          <p:cNvPr id="14" name="Rectangle 13"/>
          <p:cNvSpPr/>
          <p:nvPr/>
        </p:nvSpPr>
        <p:spPr>
          <a:xfrm>
            <a:off x="6084168" y="4941168"/>
            <a:ext cx="2772816" cy="8640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BICAZ</a:t>
            </a:r>
            <a:endParaRPr lang="ro-RO" dirty="0" smtClean="0"/>
          </a:p>
          <a:p>
            <a:pPr algn="ctr"/>
            <a:r>
              <a:rPr lang="ro-RO" dirty="0" smtClean="0"/>
              <a:t>Auditor  </a:t>
            </a:r>
            <a:r>
              <a:rPr lang="en-US" dirty="0" smtClean="0"/>
              <a:t>OLAHUT DINU</a:t>
            </a:r>
          </a:p>
          <a:p>
            <a:pPr algn="ctr"/>
            <a:r>
              <a:rPr lang="en-US" dirty="0" smtClean="0"/>
              <a:t>ALINA PASERE</a:t>
            </a:r>
            <a:endParaRPr lang="ro-RO" dirty="0"/>
          </a:p>
        </p:txBody>
      </p:sp>
      <p:sp>
        <p:nvSpPr>
          <p:cNvPr id="15" name="Rectangle 14"/>
          <p:cNvSpPr/>
          <p:nvPr/>
        </p:nvSpPr>
        <p:spPr>
          <a:xfrm>
            <a:off x="251520" y="4941168"/>
            <a:ext cx="2664296" cy="8640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o-RO" dirty="0" smtClean="0"/>
              <a:t>SACALASENI </a:t>
            </a:r>
          </a:p>
          <a:p>
            <a:pPr algn="ctr"/>
            <a:r>
              <a:rPr lang="ro-RO" dirty="0"/>
              <a:t> </a:t>
            </a:r>
            <a:r>
              <a:rPr lang="ro-RO" dirty="0" smtClean="0"/>
              <a:t>auditor Alina PASERE </a:t>
            </a:r>
            <a:endParaRPr lang="ro-RO" dirty="0"/>
          </a:p>
        </p:txBody>
      </p:sp>
      <p:pic>
        <p:nvPicPr>
          <p:cNvPr id="13" name="Picture 2"/>
          <p:cNvPicPr preferRelativeResize="0">
            <a:picLocks noChangeArrowheads="1"/>
          </p:cNvPicPr>
          <p:nvPr/>
        </p:nvPicPr>
        <p:blipFill>
          <a:blip r:embed="rId2" cstate="print">
            <a:lum bright="-1000" contrast="-20000"/>
          </a:blip>
          <a:srcRect/>
          <a:stretch>
            <a:fillRect/>
          </a:stretch>
        </p:blipFill>
        <p:spPr bwMode="auto">
          <a:xfrm>
            <a:off x="3131840" y="1700808"/>
            <a:ext cx="2714644" cy="31683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1700808"/>
            <a:ext cx="2664296" cy="31683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56176" y="1700808"/>
            <a:ext cx="2664296" cy="31683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push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23528" y="5949281"/>
            <a:ext cx="8640960" cy="36933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22225"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n-US" b="1" dirty="0" smtClean="0">
                <a:solidFill>
                  <a:srgbClr val="FF0000"/>
                </a:solidFill>
                <a:hlinkClick r:id="rId2"/>
              </a:rPr>
              <a:t>http://acormm.ro/organizare-activitate-audit/</a:t>
            </a:r>
            <a:endParaRPr lang="en-US" sz="3600" b="1" dirty="0" smtClean="0">
              <a:solidFill>
                <a:srgbClr val="FF0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51520" y="188640"/>
            <a:ext cx="8640960" cy="1368152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o-RO" sz="2800" b="1" dirty="0" smtClean="0">
                <a:solidFill>
                  <a:schemeClr val="bg1"/>
                </a:solidFill>
              </a:rPr>
              <a:t>„ REDEFINIM ADMINISTRATIA  IN COMUNE”</a:t>
            </a:r>
          </a:p>
          <a:p>
            <a:pPr algn="ctr"/>
            <a:r>
              <a:rPr lang="ro-RO" sz="2800" b="1" dirty="0" smtClean="0">
                <a:solidFill>
                  <a:schemeClr val="bg1"/>
                </a:solidFill>
              </a:rPr>
              <a:t>CONTABILITATE - SELECȚII REPREZENTATIVE  </a:t>
            </a:r>
            <a:endParaRPr lang="ro-RO" sz="2800" b="1" dirty="0">
              <a:solidFill>
                <a:schemeClr val="bg1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323528" y="1772816"/>
            <a:ext cx="8568952" cy="40324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dirty="0" smtClean="0">
              <a:solidFill>
                <a:srgbClr val="FFFF00"/>
              </a:solidFill>
            </a:endParaRPr>
          </a:p>
          <a:p>
            <a:pPr algn="ctr"/>
            <a:endParaRPr lang="en-US" sz="2000" b="1" dirty="0" smtClean="0">
              <a:solidFill>
                <a:srgbClr val="FFFF00"/>
              </a:solidFill>
            </a:endParaRPr>
          </a:p>
          <a:p>
            <a:pPr algn="ctr"/>
            <a:r>
              <a:rPr lang="en-US" sz="2000" b="1" dirty="0" smtClean="0">
                <a:solidFill>
                  <a:srgbClr val="FFFF00"/>
                </a:solidFill>
              </a:rPr>
              <a:t>APRECIEREA D-LUI  VATASELU  RADU  </a:t>
            </a:r>
          </a:p>
          <a:p>
            <a:pPr algn="ctr"/>
            <a:r>
              <a:rPr lang="en-US" sz="2000" b="1" dirty="0" smtClean="0">
                <a:solidFill>
                  <a:srgbClr val="FFFF00"/>
                </a:solidFill>
              </a:rPr>
              <a:t>AUDITOR  EXTERN INDEPENDENT  AL CAMEREI DE CONTURI  MARAMURES  </a:t>
            </a:r>
          </a:p>
          <a:p>
            <a:pPr algn="ctr"/>
            <a:r>
              <a:rPr lang="en-US" sz="2000" b="1" dirty="0" smtClean="0">
                <a:solidFill>
                  <a:srgbClr val="FFFF00"/>
                </a:solidFill>
              </a:rPr>
              <a:t>DUPA AUDITUL  LA COMUNA RECEA :</a:t>
            </a:r>
          </a:p>
          <a:p>
            <a:pPr algn="ctr"/>
            <a:endParaRPr lang="en-US" dirty="0" smtClean="0"/>
          </a:p>
          <a:p>
            <a:pPr algn="ctr"/>
            <a:r>
              <a:rPr lang="en-US" b="1" dirty="0" smtClean="0"/>
              <a:t>“ A FOST O ADEVARATA PLACERE SA EFECTUEZ  AUDITUL  EXTERN I</a:t>
            </a:r>
          </a:p>
          <a:p>
            <a:pPr algn="ctr"/>
            <a:r>
              <a:rPr lang="en-US" b="1" dirty="0" smtClean="0"/>
              <a:t> LA ACEASTA ENTITATE PUBLICA </a:t>
            </a:r>
            <a:r>
              <a:rPr lang="en-US" dirty="0" smtClean="0"/>
              <a:t>“</a:t>
            </a:r>
          </a:p>
          <a:p>
            <a:pPr algn="ctr"/>
            <a:endParaRPr lang="en-US" dirty="0" smtClean="0"/>
          </a:p>
          <a:p>
            <a:pPr algn="ctr"/>
            <a:endParaRPr lang="en-US" dirty="0" smtClean="0"/>
          </a:p>
          <a:p>
            <a:pPr algn="ctr"/>
            <a:r>
              <a:rPr lang="en-US" b="1" dirty="0" smtClean="0">
                <a:solidFill>
                  <a:srgbClr val="FFFF00"/>
                </a:solidFill>
              </a:rPr>
              <a:t>NOTA  BENE : D-l </a:t>
            </a:r>
            <a:r>
              <a:rPr lang="en-US" b="1" dirty="0" err="1" smtClean="0">
                <a:solidFill>
                  <a:srgbClr val="FFFF00"/>
                </a:solidFill>
              </a:rPr>
              <a:t>Burzo</a:t>
            </a:r>
            <a:r>
              <a:rPr lang="en-US" b="1" dirty="0" smtClean="0">
                <a:solidFill>
                  <a:srgbClr val="FFFF00"/>
                </a:solidFill>
              </a:rPr>
              <a:t> </a:t>
            </a:r>
            <a:r>
              <a:rPr lang="en-US" b="1" dirty="0" err="1" smtClean="0">
                <a:solidFill>
                  <a:srgbClr val="FFFF00"/>
                </a:solidFill>
              </a:rPr>
              <a:t>Vlad</a:t>
            </a:r>
            <a:r>
              <a:rPr lang="en-US" b="1" dirty="0" smtClean="0">
                <a:solidFill>
                  <a:srgbClr val="FFFF00"/>
                </a:solidFill>
              </a:rPr>
              <a:t> – </a:t>
            </a:r>
            <a:r>
              <a:rPr lang="en-US" b="1" dirty="0" err="1" smtClean="0">
                <a:solidFill>
                  <a:srgbClr val="FFFF00"/>
                </a:solidFill>
              </a:rPr>
              <a:t>contabilul</a:t>
            </a:r>
            <a:r>
              <a:rPr lang="en-US" b="1" dirty="0" smtClean="0">
                <a:solidFill>
                  <a:srgbClr val="FFFF00"/>
                </a:solidFill>
              </a:rPr>
              <a:t>  UAT RECEA a </a:t>
            </a:r>
            <a:r>
              <a:rPr lang="en-US" b="1" dirty="0" err="1" smtClean="0">
                <a:solidFill>
                  <a:srgbClr val="FFFF00"/>
                </a:solidFill>
              </a:rPr>
              <a:t>tinut</a:t>
            </a:r>
            <a:r>
              <a:rPr lang="en-US" b="1" dirty="0" smtClean="0">
                <a:solidFill>
                  <a:srgbClr val="FFFF00"/>
                </a:solidFill>
              </a:rPr>
              <a:t> </a:t>
            </a:r>
            <a:r>
              <a:rPr lang="en-US" b="1" dirty="0" err="1" smtClean="0">
                <a:solidFill>
                  <a:srgbClr val="FFFF00"/>
                </a:solidFill>
              </a:rPr>
              <a:t>evidentele</a:t>
            </a:r>
            <a:r>
              <a:rPr lang="en-US" b="1" dirty="0" smtClean="0">
                <a:solidFill>
                  <a:srgbClr val="FFFF00"/>
                </a:solidFill>
              </a:rPr>
              <a:t> </a:t>
            </a:r>
            <a:r>
              <a:rPr lang="en-US" b="1" dirty="0" err="1" smtClean="0">
                <a:solidFill>
                  <a:srgbClr val="FFFF00"/>
                </a:solidFill>
              </a:rPr>
              <a:t>contabile</a:t>
            </a:r>
            <a:r>
              <a:rPr lang="en-US" b="1" dirty="0" smtClean="0">
                <a:solidFill>
                  <a:srgbClr val="FFFF00"/>
                </a:solidFill>
              </a:rPr>
              <a:t> </a:t>
            </a:r>
            <a:r>
              <a:rPr lang="en-US" b="1" dirty="0" err="1" smtClean="0">
                <a:solidFill>
                  <a:srgbClr val="FFFF00"/>
                </a:solidFill>
              </a:rPr>
              <a:t>dupa</a:t>
            </a:r>
            <a:r>
              <a:rPr lang="en-US" b="1" dirty="0" smtClean="0">
                <a:solidFill>
                  <a:srgbClr val="FFFF00"/>
                </a:solidFill>
              </a:rPr>
              <a:t>  </a:t>
            </a:r>
          </a:p>
          <a:p>
            <a:pPr algn="ctr"/>
            <a:r>
              <a:rPr lang="en-US" b="1" dirty="0" smtClean="0">
                <a:solidFill>
                  <a:srgbClr val="FFFF00"/>
                </a:solidFill>
              </a:rPr>
              <a:t> SUPORTUL  DE CURS    PENTRU   CONTABILITATE  GENERALA SI GESTIUNE  ORGANIZAT DE ACOR CU SUSTINEREA D-NEI Dir. </a:t>
            </a:r>
            <a:r>
              <a:rPr lang="en-US" b="1" dirty="0" err="1" smtClean="0">
                <a:solidFill>
                  <a:srgbClr val="FFFF00"/>
                </a:solidFill>
              </a:rPr>
              <a:t>Adj</a:t>
            </a:r>
            <a:r>
              <a:rPr lang="en-US" b="1" dirty="0" smtClean="0">
                <a:solidFill>
                  <a:srgbClr val="FFFF00"/>
                </a:solidFill>
              </a:rPr>
              <a:t>  - POP VIORICA -</a:t>
            </a:r>
          </a:p>
          <a:p>
            <a:pPr algn="ctr"/>
            <a:endParaRPr lang="en-US" dirty="0" smtClean="0"/>
          </a:p>
          <a:p>
            <a:pPr algn="ctr"/>
            <a:endParaRPr lang="en-US" dirty="0" smtClean="0"/>
          </a:p>
          <a:p>
            <a:pPr algn="ctr"/>
            <a:endParaRPr lang="en-US" dirty="0" smtClean="0"/>
          </a:p>
          <a:p>
            <a:pPr algn="ctr"/>
            <a:endParaRPr lang="ro-RO" dirty="0"/>
          </a:p>
        </p:txBody>
      </p:sp>
    </p:spTree>
  </p:cSld>
  <p:clrMapOvr>
    <a:masterClrMapping/>
  </p:clrMapOvr>
  <p:transition>
    <p:push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16633"/>
            <a:ext cx="9144000" cy="70567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51520" y="5949280"/>
            <a:ext cx="8640960" cy="646331"/>
          </a:xfrm>
          <a:prstGeom prst="rect">
            <a:avLst/>
          </a:prstGeom>
          <a:solidFill>
            <a:srgbClr val="FFFF00"/>
          </a:solidFill>
          <a:ln w="22225"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ro-RO" sz="3600" b="1" dirty="0" smtClean="0">
                <a:solidFill>
                  <a:srgbClr val="FF0000"/>
                </a:solidFill>
              </a:rPr>
              <a:t>PE AICI A TRECUT AUDITU</a:t>
            </a:r>
            <a:r>
              <a:rPr lang="en-US" sz="3600" b="1" dirty="0" smtClean="0">
                <a:solidFill>
                  <a:srgbClr val="FF0000"/>
                </a:solidFill>
              </a:rPr>
              <a:t>’….</a:t>
            </a:r>
          </a:p>
        </p:txBody>
      </p:sp>
      <p:sp>
        <p:nvSpPr>
          <p:cNvPr id="4" name="Rectangle 3"/>
          <p:cNvSpPr/>
          <p:nvPr/>
        </p:nvSpPr>
        <p:spPr>
          <a:xfrm>
            <a:off x="251520" y="188640"/>
            <a:ext cx="8640960" cy="1368152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o-RO" sz="2800" b="1" dirty="0" smtClean="0">
                <a:solidFill>
                  <a:srgbClr val="FF0000"/>
                </a:solidFill>
              </a:rPr>
              <a:t>„ REDEFINIM ADMINISTRATIA  IN COMUNE”</a:t>
            </a:r>
          </a:p>
          <a:p>
            <a:pPr algn="ctr"/>
            <a:r>
              <a:rPr lang="ro-RO" sz="2800" b="1" dirty="0" smtClean="0">
                <a:solidFill>
                  <a:srgbClr val="FF0000"/>
                </a:solidFill>
              </a:rPr>
              <a:t>IMPOZITE SI TAXE LOCALE- SELECȚII REPREZENTATIVE  </a:t>
            </a:r>
            <a:endParaRPr lang="ro-RO" sz="2800" b="1" dirty="0">
              <a:solidFill>
                <a:srgbClr val="FF0000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203848" y="5013176"/>
            <a:ext cx="2592288" cy="6480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o-RO" dirty="0" smtClean="0"/>
              <a:t> REMETEA CHIOARULUI</a:t>
            </a:r>
          </a:p>
          <a:p>
            <a:pPr algn="ctr"/>
            <a:r>
              <a:rPr lang="ro-RO" dirty="0" smtClean="0"/>
              <a:t>Auditor  Sabin SISERMAN</a:t>
            </a:r>
            <a:endParaRPr lang="ro-RO" dirty="0"/>
          </a:p>
        </p:txBody>
      </p:sp>
      <p:pic>
        <p:nvPicPr>
          <p:cNvPr id="11" name="Picture 3"/>
          <p:cNvPicPr preferRelativeResize="0">
            <a:picLocks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03848" y="1844824"/>
            <a:ext cx="2592288" cy="2880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4" name="Rectangle 13"/>
          <p:cNvSpPr/>
          <p:nvPr/>
        </p:nvSpPr>
        <p:spPr>
          <a:xfrm>
            <a:off x="6119664" y="5013176"/>
            <a:ext cx="2772816" cy="6480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o-RO" dirty="0" smtClean="0"/>
              <a:t>SALSIG</a:t>
            </a:r>
          </a:p>
          <a:p>
            <a:pPr algn="ctr"/>
            <a:r>
              <a:rPr lang="ro-RO" dirty="0" smtClean="0"/>
              <a:t>Auditor  Olahut DINU</a:t>
            </a:r>
            <a:endParaRPr lang="ro-RO" dirty="0"/>
          </a:p>
        </p:txBody>
      </p:sp>
      <p:sp>
        <p:nvSpPr>
          <p:cNvPr id="15" name="Rectangle 14"/>
          <p:cNvSpPr/>
          <p:nvPr/>
        </p:nvSpPr>
        <p:spPr>
          <a:xfrm>
            <a:off x="251520" y="5013176"/>
            <a:ext cx="2664296" cy="6480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o-RO" dirty="0" smtClean="0"/>
              <a:t>MOISEI </a:t>
            </a:r>
          </a:p>
          <a:p>
            <a:pPr algn="ctr"/>
            <a:r>
              <a:rPr lang="ro-RO" dirty="0"/>
              <a:t> </a:t>
            </a:r>
            <a:r>
              <a:rPr lang="ro-RO" dirty="0" smtClean="0"/>
              <a:t>auditor Alina PASERE </a:t>
            </a:r>
            <a:endParaRPr lang="ro-RO" dirty="0"/>
          </a:p>
        </p:txBody>
      </p:sp>
      <p:pic>
        <p:nvPicPr>
          <p:cNvPr id="17" name="Picture 16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1772816"/>
            <a:ext cx="2592288" cy="3024336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3F2A5C2C-35A3-4BAE-A292-7E24595034A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2160" y="1844824"/>
            <a:ext cx="2630034" cy="2880320"/>
          </a:xfrm>
          <a:prstGeom prst="rect">
            <a:avLst/>
          </a:prstGeom>
        </p:spPr>
      </p:pic>
    </p:spTree>
  </p:cSld>
  <p:clrMapOvr>
    <a:masterClrMapping/>
  </p:clrMapOvr>
  <p:transition>
    <p:pull dir="ld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51520" y="5949280"/>
            <a:ext cx="8640960" cy="646331"/>
          </a:xfrm>
          <a:prstGeom prst="rect">
            <a:avLst/>
          </a:prstGeom>
          <a:solidFill>
            <a:srgbClr val="FFFF00"/>
          </a:solidFill>
          <a:ln w="22225"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ro-RO" sz="3600" b="1" dirty="0" smtClean="0">
                <a:solidFill>
                  <a:srgbClr val="FF0000"/>
                </a:solidFill>
              </a:rPr>
              <a:t>PE AICI A TRECUT AUDITU</a:t>
            </a:r>
            <a:r>
              <a:rPr lang="en-US" sz="3600" b="1" dirty="0" smtClean="0">
                <a:solidFill>
                  <a:srgbClr val="FF0000"/>
                </a:solidFill>
              </a:rPr>
              <a:t>’….</a:t>
            </a:r>
          </a:p>
        </p:txBody>
      </p:sp>
      <p:sp>
        <p:nvSpPr>
          <p:cNvPr id="4" name="Rectangle 3"/>
          <p:cNvSpPr/>
          <p:nvPr/>
        </p:nvSpPr>
        <p:spPr>
          <a:xfrm>
            <a:off x="251520" y="188640"/>
            <a:ext cx="8640960" cy="1368152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o-RO" sz="2800" b="1" dirty="0" smtClean="0">
                <a:solidFill>
                  <a:srgbClr val="FF0000"/>
                </a:solidFill>
              </a:rPr>
              <a:t>„ REDEFINIM ADMINISTRATIA  IN COMUNE”</a:t>
            </a:r>
          </a:p>
          <a:p>
            <a:pPr algn="ctr"/>
            <a:r>
              <a:rPr lang="ro-RO" sz="2800" b="1" dirty="0" smtClean="0">
                <a:solidFill>
                  <a:srgbClr val="FF0000"/>
                </a:solidFill>
              </a:rPr>
              <a:t>SECRETARIAT  - SELECȚII REPREZENTATIVE  </a:t>
            </a:r>
            <a:endParaRPr lang="ro-RO" sz="2800" b="1" dirty="0">
              <a:solidFill>
                <a:srgbClr val="FF0000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203848" y="5013176"/>
            <a:ext cx="2592288" cy="6480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o-RO" dirty="0" smtClean="0"/>
              <a:t>REMETEA  CHIOARULUI  </a:t>
            </a:r>
          </a:p>
          <a:p>
            <a:pPr algn="ctr"/>
            <a:r>
              <a:rPr lang="ro-RO" dirty="0" smtClean="0"/>
              <a:t>Auditor  Sabin SISERMAN</a:t>
            </a:r>
            <a:endParaRPr lang="ro-RO" dirty="0"/>
          </a:p>
        </p:txBody>
      </p:sp>
      <p:sp>
        <p:nvSpPr>
          <p:cNvPr id="14" name="Rectangle 13"/>
          <p:cNvSpPr/>
          <p:nvPr/>
        </p:nvSpPr>
        <p:spPr>
          <a:xfrm>
            <a:off x="6119664" y="5013176"/>
            <a:ext cx="2772816" cy="6480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o-RO" dirty="0" smtClean="0"/>
              <a:t>ARINIS </a:t>
            </a:r>
          </a:p>
          <a:p>
            <a:pPr algn="ctr"/>
            <a:r>
              <a:rPr lang="ro-RO" dirty="0" smtClean="0"/>
              <a:t>Auditor  Alina POP</a:t>
            </a:r>
            <a:endParaRPr lang="ro-RO" dirty="0"/>
          </a:p>
        </p:txBody>
      </p:sp>
      <p:sp>
        <p:nvSpPr>
          <p:cNvPr id="15" name="Rectangle 14"/>
          <p:cNvSpPr/>
          <p:nvPr/>
        </p:nvSpPr>
        <p:spPr>
          <a:xfrm>
            <a:off x="251520" y="5013176"/>
            <a:ext cx="2664296" cy="6480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o-RO" dirty="0" smtClean="0"/>
              <a:t>BOTIZA </a:t>
            </a:r>
          </a:p>
          <a:p>
            <a:pPr algn="ctr"/>
            <a:r>
              <a:rPr lang="ro-RO" dirty="0"/>
              <a:t> </a:t>
            </a:r>
            <a:r>
              <a:rPr lang="ro-RO" dirty="0" smtClean="0"/>
              <a:t>auditor Alina PASERE </a:t>
            </a:r>
            <a:endParaRPr lang="ro-RO" dirty="0"/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31840" y="1700808"/>
            <a:ext cx="2808312" cy="30334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5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1700808"/>
            <a:ext cx="2622661" cy="31683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0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12161" y="1628800"/>
            <a:ext cx="2808312" cy="30963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51520" y="5949280"/>
            <a:ext cx="8640960" cy="646331"/>
          </a:xfrm>
          <a:prstGeom prst="rect">
            <a:avLst/>
          </a:prstGeom>
          <a:solidFill>
            <a:srgbClr val="FFFF00"/>
          </a:solidFill>
          <a:ln w="22225"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ro-RO" sz="3600" b="1" dirty="0" smtClean="0">
                <a:solidFill>
                  <a:srgbClr val="FF0000"/>
                </a:solidFill>
              </a:rPr>
              <a:t>PE AICI A TRECUT AUDITU</a:t>
            </a:r>
            <a:r>
              <a:rPr lang="en-US" sz="3600" b="1" dirty="0" smtClean="0">
                <a:solidFill>
                  <a:srgbClr val="FF0000"/>
                </a:solidFill>
              </a:rPr>
              <a:t>’….</a:t>
            </a:r>
          </a:p>
        </p:txBody>
      </p:sp>
      <p:sp>
        <p:nvSpPr>
          <p:cNvPr id="4" name="Rectangle 3"/>
          <p:cNvSpPr/>
          <p:nvPr/>
        </p:nvSpPr>
        <p:spPr>
          <a:xfrm>
            <a:off x="251520" y="188640"/>
            <a:ext cx="8640960" cy="1368152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o-RO" sz="2800" b="1" dirty="0" smtClean="0">
                <a:solidFill>
                  <a:srgbClr val="FF0000"/>
                </a:solidFill>
              </a:rPr>
              <a:t>„ REDEFINIM ADMINISTRATIA  IN COMUNE”</a:t>
            </a:r>
          </a:p>
          <a:p>
            <a:pPr algn="ctr"/>
            <a:r>
              <a:rPr lang="ro-RO" sz="2800" b="1" dirty="0" smtClean="0">
                <a:solidFill>
                  <a:srgbClr val="FF0000"/>
                </a:solidFill>
              </a:rPr>
              <a:t>ARHIVA  - SELECȚII REPREZENTATIVE  </a:t>
            </a:r>
            <a:endParaRPr lang="ro-RO" sz="2800" b="1" dirty="0">
              <a:solidFill>
                <a:srgbClr val="FF0000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203848" y="5013176"/>
            <a:ext cx="2592288" cy="6480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o-RO" dirty="0" smtClean="0"/>
              <a:t>CICIRLĂU - SCOALA</a:t>
            </a:r>
          </a:p>
          <a:p>
            <a:pPr algn="ctr"/>
            <a:r>
              <a:rPr lang="ro-RO" dirty="0" smtClean="0"/>
              <a:t>Auditor  Sabin SISERMAN</a:t>
            </a:r>
            <a:endParaRPr lang="ro-RO" dirty="0"/>
          </a:p>
        </p:txBody>
      </p:sp>
      <p:sp>
        <p:nvSpPr>
          <p:cNvPr id="14" name="Rectangle 13"/>
          <p:cNvSpPr/>
          <p:nvPr/>
        </p:nvSpPr>
        <p:spPr>
          <a:xfrm>
            <a:off x="6119664" y="5013176"/>
            <a:ext cx="2772816" cy="6480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o-RO" dirty="0" smtClean="0"/>
              <a:t>SĂLSIG</a:t>
            </a:r>
          </a:p>
          <a:p>
            <a:pPr algn="ctr"/>
            <a:r>
              <a:rPr lang="ro-RO" dirty="0" smtClean="0"/>
              <a:t>Auditor  OLAHUT DINU </a:t>
            </a:r>
            <a:endParaRPr lang="ro-RO" dirty="0"/>
          </a:p>
        </p:txBody>
      </p:sp>
      <p:sp>
        <p:nvSpPr>
          <p:cNvPr id="15" name="Rectangle 14"/>
          <p:cNvSpPr/>
          <p:nvPr/>
        </p:nvSpPr>
        <p:spPr>
          <a:xfrm>
            <a:off x="251520" y="5013176"/>
            <a:ext cx="2664296" cy="6480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o-RO" dirty="0" smtClean="0"/>
              <a:t>ACOR MARAMURES </a:t>
            </a:r>
          </a:p>
          <a:p>
            <a:pPr algn="ctr"/>
            <a:r>
              <a:rPr lang="ro-RO" dirty="0"/>
              <a:t> </a:t>
            </a:r>
            <a:r>
              <a:rPr lang="ro-RO" dirty="0" smtClean="0"/>
              <a:t>auditor Alina PASERE </a:t>
            </a:r>
            <a:endParaRPr lang="ro-RO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6AAAB98E-B530-4485-B0D0-AC43D447DFB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176" y="1700808"/>
            <a:ext cx="2520165" cy="3096344"/>
          </a:xfrm>
          <a:prstGeom prst="rect">
            <a:avLst/>
          </a:prstGeom>
        </p:spPr>
      </p:pic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1700808"/>
            <a:ext cx="2664296" cy="32403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08" name="AutoShape 4" descr="https://apis.mail.yahoo.com/ws/v3/mailboxes/@.id==VjJ-rjgyO2pxhm-j26LxGcvwjcFYhQCqplfJff4AT8xfSE5URxsn1RaQHtIASYbih4EVGl2LEeEb8L4Fd0GBJs5fOA/messages/@.id==AKDP2goAAGehWmHkyQvbKJm59os/content/parts/@.id==5/thumbnail?appId=YMailNorrin"/>
          <p:cNvSpPr>
            <a:spLocks noChangeAspect="1" noChangeArrowheads="1"/>
          </p:cNvSpPr>
          <p:nvPr/>
        </p:nvSpPr>
        <p:spPr bwMode="auto">
          <a:xfrm>
            <a:off x="155575" y="-1676400"/>
            <a:ext cx="7334250" cy="35052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o-RO"/>
          </a:p>
        </p:txBody>
      </p:sp>
      <p:sp>
        <p:nvSpPr>
          <p:cNvPr id="21510" name="AutoShape 6" descr="https://apis.mail.yahoo.com/ws/v3/mailboxes/@.id==VjJ-rjgyO2pxhm-j26LxGcvwjcFYhQCqplfJff4AT8xfSE5URxsn1RaQHtIASYbih4EVGl2LEeEb8L4Fd0GBJs5fOA/messages/@.id==AKDP2goAAGehWmHkyQvbKJm59os/content/parts/@.id==5/thumbnail?appId=YMailNorrin"/>
          <p:cNvSpPr>
            <a:spLocks noChangeAspect="1" noChangeArrowheads="1"/>
          </p:cNvSpPr>
          <p:nvPr/>
        </p:nvSpPr>
        <p:spPr bwMode="auto">
          <a:xfrm>
            <a:off x="155575" y="-1676400"/>
            <a:ext cx="7334250" cy="35052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o-RO"/>
          </a:p>
        </p:txBody>
      </p:sp>
      <p:pic>
        <p:nvPicPr>
          <p:cNvPr id="21511" name="Picture 7" descr="C:\Users\User\AppData\Local\Temp\Untitled__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131839" y="1700808"/>
            <a:ext cx="2520281" cy="3168352"/>
          </a:xfrm>
          <a:prstGeom prst="rect">
            <a:avLst/>
          </a:prstGeom>
          <a:noFill/>
        </p:spPr>
      </p:pic>
    </p:spTree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260649"/>
            <a:ext cx="8424936" cy="64087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55575" y="1484785"/>
          <a:ext cx="7920879" cy="3528392"/>
        </p:xfrm>
        <a:graphic>
          <a:graphicData uri="http://schemas.openxmlformats.org/drawingml/2006/table">
            <a:tbl>
              <a:tblPr/>
              <a:tblGrid>
                <a:gridCol w="29278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0857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93110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8803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0037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52499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o-RO" sz="14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Nr crt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vi-VN" sz="14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Activități/Domeniul auditabil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o-RO" sz="14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Tema misiunii de audit intern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o-RO" sz="14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AN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o-RO" sz="14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 </a:t>
                      </a:r>
                      <a:r>
                        <a:rPr lang="ro-RO" sz="10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TRIMESTRU</a:t>
                      </a:r>
                      <a:r>
                        <a:rPr lang="ro-RO" sz="14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8295">
                <a:tc vMerge="1">
                  <a:txBody>
                    <a:bodyPr/>
                    <a:lstStyle/>
                    <a:p>
                      <a:endParaRPr lang="ro-RO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o-RO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o-R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o-RO" sz="14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2018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o-R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17740">
                <a:tc>
                  <a:txBody>
                    <a:bodyPr/>
                    <a:lstStyle/>
                    <a:p>
                      <a:pPr algn="ctr" fontAlgn="ctr"/>
                      <a:r>
                        <a:rPr lang="ro-RO" sz="12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o-RO" sz="12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SISTEMUL INFORMATIC SI BIBLIOTECA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o-RO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Auditarea modului de organizare a sistemului informatic al entitatii publice, modul de exploatare a retelei de calculatoare  si a activitatii bibliotecii UAT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o-RO" sz="12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o-RO" sz="12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Trim I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17740">
                <a:tc>
                  <a:txBody>
                    <a:bodyPr/>
                    <a:lstStyle/>
                    <a:p>
                      <a:pPr algn="ctr" fontAlgn="ctr"/>
                      <a:r>
                        <a:rPr lang="ro-RO" sz="12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o-RO" sz="12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ACTIVITATEA SECRETARULUI ENTITATII  SI ACTIVITATEA DE  RESURSE UMANE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2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Auditarea modului de organizare si desfasurare a activitatii de resurse umane si a secretarului Comunei, in conformitate cu procedurile operationale specifice 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o-RO" sz="12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o-RO" sz="12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Trim II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61059">
                <a:tc>
                  <a:txBody>
                    <a:bodyPr/>
                    <a:lstStyle/>
                    <a:p>
                      <a:pPr algn="ctr" fontAlgn="ctr"/>
                      <a:r>
                        <a:rPr lang="ro-RO" sz="12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o-RO" sz="12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ACTIVITATEA DE REGISTRU AGRICOL SI FOND FUNCIAR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o-RO" sz="12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Auditarea modului de organizare a si desfasurare a activitatii specifice, cu  respectarea procedurilor operationale privind activitatea de registru agricol si fond funciar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o-RO" sz="12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o-RO" sz="12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TRIM III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61059">
                <a:tc>
                  <a:txBody>
                    <a:bodyPr/>
                    <a:lstStyle/>
                    <a:p>
                      <a:pPr algn="ctr" fontAlgn="ctr"/>
                      <a:r>
                        <a:rPr lang="ro-RO" sz="12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o-RO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ACTIVITATEA SCM/I - URMARIREA IMPLEMENTARII  RECOMANDARILOR -MISIUNE ANUALA FOLLOW-UP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o-RO" sz="12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Auditarea activitatii comisiei de dezvoltare, implementare si monitorizare a SCM/I si urmarirea modului de ducere la indeplinire a recomandarilor facute cu ocazia misiunilor de audit public intern anual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o-RO" sz="12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o-RO" sz="12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TRIM IV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5" name="Rounded Rectangle 4"/>
          <p:cNvSpPr/>
          <p:nvPr/>
        </p:nvSpPr>
        <p:spPr>
          <a:xfrm>
            <a:off x="683568" y="260648"/>
            <a:ext cx="7992888" cy="792088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/>
              <a:t>PLANUL DE AUDIT PUBLIC INTERN  ANUL 2018 </a:t>
            </a:r>
            <a:endParaRPr lang="ro-RO" sz="3200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683568" y="5517232"/>
          <a:ext cx="8064895" cy="731520"/>
        </p:xfrm>
        <a:graphic>
          <a:graphicData uri="http://schemas.openxmlformats.org/drawingml/2006/table">
            <a:tbl>
              <a:tblPr/>
              <a:tblGrid>
                <a:gridCol w="2981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5054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00258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987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1493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717740">
                <a:tc>
                  <a:txBody>
                    <a:bodyPr/>
                    <a:lstStyle/>
                    <a:p>
                      <a:pPr algn="ctr" fontAlgn="ctr"/>
                      <a:r>
                        <a:rPr lang="ro-RO" sz="1200" b="1" i="0" u="none" strike="noStrike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</a:rPr>
                        <a:t>CONTABILITATE</a:t>
                      </a:r>
                      <a:r>
                        <a:rPr lang="en-US" sz="1200" b="1" i="0" u="none" strike="noStrike" baseline="0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</a:rPr>
                        <a:t> </a:t>
                      </a:r>
                      <a:endParaRPr lang="ro-RO" sz="1200" b="1" i="0" u="none" strike="noStrike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</a:rPr>
                        <a:t> </a:t>
                      </a:r>
                      <a:r>
                        <a:rPr lang="it-IT" sz="1600" b="1" i="0" u="none" strike="noStrike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</a:rPr>
                        <a:t>Fundamentarea  bugetului de</a:t>
                      </a:r>
                      <a:r>
                        <a:rPr lang="it-IT" sz="1600" b="1" i="0" u="none" strike="noStrike" baseline="0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</a:rPr>
                        <a:t> venituri si cheltuieli in comune si scoli gimnaziale  - misiune de consiliere !</a:t>
                      </a:r>
                      <a:endParaRPr lang="it-IT" sz="1200" b="1" i="0" u="none" strike="noStrike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o-RO" sz="1200" b="1" i="0" u="none" strike="noStrike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o-RO" sz="1200" b="1" i="0" u="none" strike="noStrike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Trim II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5" name="Curved Right Arrow 14"/>
          <p:cNvSpPr/>
          <p:nvPr/>
        </p:nvSpPr>
        <p:spPr>
          <a:xfrm rot="10800000" flipH="1">
            <a:off x="251520" y="3068959"/>
            <a:ext cx="432048" cy="2712367"/>
          </a:xfrm>
          <a:prstGeom prst="curvedRightArrow">
            <a:avLst>
              <a:gd name="adj1" fmla="val 0"/>
              <a:gd name="adj2" fmla="val 69923"/>
              <a:gd name="adj3" fmla="val 29081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  <a:solidFill>
            <a:srgbClr val="FF0000"/>
          </a:solidFill>
        </p:spPr>
        <p:txBody>
          <a:bodyPr>
            <a:normAutofit fontScale="90000"/>
          </a:bodyPr>
          <a:lstStyle/>
          <a:p>
            <a:r>
              <a:rPr lang="ro-RO" dirty="0"/>
              <a:t>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b="1" dirty="0" err="1" smtClean="0">
                <a:solidFill>
                  <a:schemeClr val="bg1"/>
                </a:solidFill>
              </a:rPr>
              <a:t>Seful</a:t>
            </a:r>
            <a:r>
              <a:rPr lang="en-US" b="1" dirty="0" smtClean="0">
                <a:solidFill>
                  <a:schemeClr val="bg1"/>
                </a:solidFill>
              </a:rPr>
              <a:t> BAPI – ACOR MM</a:t>
            </a:r>
            <a:r>
              <a:rPr lang="ro-RO" b="1" dirty="0" smtClean="0">
                <a:solidFill>
                  <a:schemeClr val="bg1"/>
                </a:solidFill>
              </a:rPr>
              <a:t/>
            </a:r>
            <a:br>
              <a:rPr lang="ro-RO" b="1" dirty="0" smtClean="0">
                <a:solidFill>
                  <a:schemeClr val="bg1"/>
                </a:solidFill>
              </a:rPr>
            </a:br>
            <a:endParaRPr lang="ro-RO" b="1" dirty="0">
              <a:solidFill>
                <a:schemeClr val="bg1"/>
              </a:solidFill>
            </a:endParaRPr>
          </a:p>
        </p:txBody>
      </p:sp>
      <p:pic>
        <p:nvPicPr>
          <p:cNvPr id="36866" name="Picture 2" descr="Résultat de recherche d'images pour &quot;tuturor multumiri&quot;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1628800"/>
            <a:ext cx="8064896" cy="3240360"/>
          </a:xfrm>
          <a:prstGeom prst="rect">
            <a:avLst/>
          </a:prstGeom>
          <a:noFill/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611560" y="5157192"/>
            <a:ext cx="8229600" cy="1143000"/>
          </a:xfrm>
          <a:prstGeom prst="rect">
            <a:avLst/>
          </a:prstGeom>
          <a:solidFill>
            <a:srgbClr val="FF0000"/>
          </a:solidFill>
        </p:spPr>
        <p:txBody>
          <a:bodyPr vert="horz" lIns="91440" tIns="45720" rIns="91440" bIns="45720" rtlCol="0" anchor="ctr">
            <a:normAutofit fontScale="37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o-RO" sz="6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S</a:t>
            </a:r>
            <a:r>
              <a:rPr kumimoji="0" lang="en-US" sz="6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I</a:t>
            </a:r>
            <a:r>
              <a:rPr kumimoji="0" lang="ro-RO" sz="6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 VICEPRESEDINTE</a:t>
            </a:r>
            <a:r>
              <a:rPr lang="en-US" sz="6400" b="1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6400" b="1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AL </a:t>
            </a:r>
            <a:r>
              <a:rPr kumimoji="0" lang="ro-RO" sz="6400" b="1" i="0" u="none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 ASOCIAȚIEI PROFESIONISTILOR ÎN AUDIT PUBLIC ȘI CONTROL INTERN MANAGERIAL</a:t>
            </a:r>
            <a:endParaRPr kumimoji="0" lang="en-US" sz="6400" b="1" i="0" u="none" strike="noStrike" kern="1200" cap="none" spc="0" normalizeH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o-RO" sz="4400" b="1" i="0" u="none" strike="noStrike" kern="1200" cap="none" spc="0" normalizeH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o-RO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Mr(r) ing. ec. dr.  Sabin SISERMAN</a:t>
            </a:r>
          </a:p>
        </p:txBody>
      </p:sp>
    </p:spTree>
  </p:cSld>
  <p:clrMapOvr>
    <a:masterClrMapping/>
  </p:clrMapOvr>
  <p:transition advTm="5000">
    <p:cover dir="rd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612</TotalTime>
  <Words>946</Words>
  <Application>Microsoft Office PowerPoint</Application>
  <PresentationFormat>On-screen Show (4:3)</PresentationFormat>
  <Paragraphs>224</Paragraphs>
  <Slides>27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1" baseType="lpstr">
      <vt:lpstr>Arial</vt:lpstr>
      <vt:lpstr>Calibri</vt:lpstr>
      <vt:lpstr>Times New Roman</vt:lpstr>
      <vt:lpstr>Office Theme</vt:lpstr>
      <vt:lpstr> RAPORTUL ACTIVITATII DE AUDIT PUBLIC  INTERN  IN SISTEM ASOCIATIV   IN ANUL  - 2017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 Seful BAPI – ACOR MM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RAPORTUL ACTIVITATII DE AUDIT PUBLIC  INTERN - 2017</dc:title>
  <dc:creator>User</dc:creator>
  <cp:lastModifiedBy>Sabin Siserman</cp:lastModifiedBy>
  <cp:revision>67</cp:revision>
  <dcterms:created xsi:type="dcterms:W3CDTF">2018-01-20T16:21:44Z</dcterms:created>
  <dcterms:modified xsi:type="dcterms:W3CDTF">2023-04-18T10:46:52Z</dcterms:modified>
</cp:coreProperties>
</file>