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media/image15.jpg" ContentType="image/jpg"/>
  <Override PartName="/ppt/media/image19.jpg" ContentType="image/jpg"/>
  <Override PartName="/ppt/media/image20.jpg" ContentType="image/jpg"/>
  <Override PartName="/ppt/media/image21.jpg" ContentType="image/jpg"/>
  <Override PartName="/ppt/media/image22.jpg" ContentType="image/jpg"/>
  <Override PartName="/ppt/media/image23.jpg" ContentType="image/jpg"/>
  <Override PartName="/ppt/media/image28.jpg" ContentType="image/jpg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media/image34.jpg" ContentType="image/jpg"/>
  <Override PartName="/ppt/media/image35.jpg" ContentType="image/jpg"/>
  <Override PartName="/ppt/media/image36.jpg" ContentType="image/jpg"/>
  <Override PartName="/ppt/media/image37.jpg" ContentType="image/jpg"/>
  <Override PartName="/ppt/media/image38.jpg" ContentType="image/jpg"/>
  <Override PartName="/ppt/media/image39.jpg" ContentType="image/jpg"/>
  <Override PartName="/ppt/media/image40.jpg" ContentType="image/jpg"/>
  <Override PartName="/ppt/media/image41.jpg" ContentType="image/jpg"/>
  <Override PartName="/ppt/media/image42.jpg" ContentType="image/jpg"/>
  <Override PartName="/ppt/media/image43.jpg" ContentType="image/jpg"/>
  <Override PartName="/ppt/media/image44.jpg" ContentType="image/jpg"/>
  <Override PartName="/ppt/media/image47.jpg" ContentType="image/jpg"/>
  <Override PartName="/ppt/media/image49.jpg" ContentType="image/jpg"/>
  <Override PartName="/ppt/media/image50.jpg" ContentType="image/jpg"/>
  <Override PartName="/ppt/media/image51.jpg" ContentType="image/jpg"/>
  <Override PartName="/ppt/media/image60.jpg" ContentType="image/jpg"/>
  <Override PartName="/ppt/media/image61.jpg" ContentType="image/jp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4"/>
  </p:notesMasterIdLst>
  <p:sldIdLst>
    <p:sldId id="285" r:id="rId2"/>
    <p:sldId id="305" r:id="rId3"/>
    <p:sldId id="284" r:id="rId4"/>
    <p:sldId id="307" r:id="rId5"/>
    <p:sldId id="283" r:id="rId6"/>
    <p:sldId id="308" r:id="rId7"/>
    <p:sldId id="312" r:id="rId8"/>
    <p:sldId id="257" r:id="rId9"/>
    <p:sldId id="258" r:id="rId10"/>
    <p:sldId id="259" r:id="rId11"/>
    <p:sldId id="297" r:id="rId12"/>
    <p:sldId id="299" r:id="rId13"/>
    <p:sldId id="295" r:id="rId14"/>
    <p:sldId id="294" r:id="rId15"/>
    <p:sldId id="302" r:id="rId16"/>
    <p:sldId id="292" r:id="rId17"/>
    <p:sldId id="293" r:id="rId18"/>
    <p:sldId id="306" r:id="rId19"/>
    <p:sldId id="296" r:id="rId20"/>
    <p:sldId id="310" r:id="rId21"/>
    <p:sldId id="277" r:id="rId22"/>
    <p:sldId id="300" r:id="rId23"/>
    <p:sldId id="298" r:id="rId24"/>
    <p:sldId id="262" r:id="rId25"/>
    <p:sldId id="286" r:id="rId26"/>
    <p:sldId id="287" r:id="rId27"/>
    <p:sldId id="288" r:id="rId28"/>
    <p:sldId id="289" r:id="rId29"/>
    <p:sldId id="290" r:id="rId30"/>
    <p:sldId id="301" r:id="rId31"/>
    <p:sldId id="268" r:id="rId32"/>
    <p:sldId id="269" r:id="rId33"/>
    <p:sldId id="270" r:id="rId34"/>
    <p:sldId id="271" r:id="rId35"/>
    <p:sldId id="272" r:id="rId36"/>
    <p:sldId id="303" r:id="rId37"/>
    <p:sldId id="273" r:id="rId38"/>
    <p:sldId id="274" r:id="rId39"/>
    <p:sldId id="304" r:id="rId40"/>
    <p:sldId id="311" r:id="rId41"/>
    <p:sldId id="279" r:id="rId42"/>
    <p:sldId id="280" r:id="rId43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A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522" y="5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118116467210786"/>
          <c:y val="0.30595690012432658"/>
          <c:w val="0.396915583168365"/>
          <c:h val="0.42820058019063406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DDF-40AF-9132-2E7E43E16A2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DDF-40AF-9132-2E7E43E16A2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DDF-40AF-9132-2E7E43E16A2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DDF-40AF-9132-2E7E43E16A2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DDF-40AF-9132-2E7E43E16A2E}"/>
              </c:ext>
            </c:extLst>
          </c:dPt>
          <c:dLbls>
            <c:dLbl>
              <c:idx val="0"/>
              <c:layout>
                <c:manualLayout>
                  <c:x val="6.3888888888888884E-2"/>
                  <c:y val="-4.1666666666666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DDF-40AF-9132-2E7E43E16A2E}"/>
                </c:ext>
              </c:extLst>
            </c:dLbl>
            <c:dLbl>
              <c:idx val="1"/>
              <c:layout>
                <c:manualLayout>
                  <c:x val="0.10833333333333334"/>
                  <c:y val="4.49333677802216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DDF-40AF-9132-2E7E43E16A2E}"/>
                </c:ext>
              </c:extLst>
            </c:dLbl>
            <c:dLbl>
              <c:idx val="2"/>
              <c:layout>
                <c:manualLayout>
                  <c:x val="6.3379336660870367E-2"/>
                  <c:y val="0.1288148915596076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903368328958881"/>
                      <c:h val="0.2115095508894721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1DDF-40AF-9132-2E7E43E16A2E}"/>
                </c:ext>
              </c:extLst>
            </c:dLbl>
            <c:dLbl>
              <c:idx val="3"/>
              <c:layout>
                <c:manualLayout>
                  <c:x val="-0.11666666666666667"/>
                  <c:y val="5.09259259259260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DDF-40AF-9132-2E7E43E16A2E}"/>
                </c:ext>
              </c:extLst>
            </c:dLbl>
            <c:dLbl>
              <c:idx val="4"/>
              <c:layout>
                <c:manualLayout>
                  <c:x val="-7.7777777777777835E-2"/>
                  <c:y val="-6.0185185185185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DDF-40AF-9132-2E7E43E16A2E}"/>
                </c:ext>
              </c:extLst>
            </c:dLbl>
            <c:spPr>
              <a:solidFill>
                <a:srgbClr val="FFFF00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Ellipse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Sheet3!$H$7:$H$11</c:f>
              <c:strCache>
                <c:ptCount val="5"/>
                <c:pt idx="0">
                  <c:v>CONSILIERE</c:v>
                </c:pt>
                <c:pt idx="1">
                  <c:v>ASIGURARE</c:v>
                </c:pt>
                <c:pt idx="2">
                  <c:v>PERFORMANTA</c:v>
                </c:pt>
                <c:pt idx="3">
                  <c:v>CONSILIERE</c:v>
                </c:pt>
                <c:pt idx="4">
                  <c:v>ASIGURARE</c:v>
                </c:pt>
              </c:strCache>
            </c:strRef>
          </c:cat>
          <c:val>
            <c:numRef>
              <c:f>Sheet3!$I$7:$I$11</c:f>
              <c:numCache>
                <c:formatCode>General</c:formatCode>
                <c:ptCount val="5"/>
                <c:pt idx="0">
                  <c:v>38</c:v>
                </c:pt>
                <c:pt idx="1">
                  <c:v>38</c:v>
                </c:pt>
                <c:pt idx="2">
                  <c:v>1</c:v>
                </c:pt>
                <c:pt idx="3">
                  <c:v>38</c:v>
                </c:pt>
                <c:pt idx="4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DDF-40AF-9132-2E7E43E16A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>
                <a:solidFill>
                  <a:srgbClr val="FF0000"/>
                </a:solidFill>
              </a:rPr>
              <a:t>SITUATIA IMPLEMENTĂRII RECOMANDĂRILOR ANUL 2022</a:t>
            </a:r>
            <a:endParaRPr lang="en-US">
              <a:solidFill>
                <a:srgbClr val="FF0000"/>
              </a:solidFill>
            </a:endParaRPr>
          </a:p>
        </c:rich>
      </c:tx>
      <c:layout>
        <c:manualLayout>
          <c:xMode val="edge"/>
          <c:yMode val="edge"/>
          <c:x val="0.1119063253624662"/>
          <c:y val="4.012767321539569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249974868759808E-2"/>
          <c:y val="0.16143895207543502"/>
          <c:w val="0.87833382633433776"/>
          <c:h val="0.73903567609604359"/>
        </c:manualLayout>
      </c:layout>
      <c:pie3DChart>
        <c:varyColors val="1"/>
        <c:ser>
          <c:idx val="0"/>
          <c:order val="0"/>
          <c:dPt>
            <c:idx val="0"/>
            <c:bubble3D val="0"/>
            <c:explosion val="8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EA16-4060-A0D0-BA7FD1FCCE66}"/>
              </c:ext>
            </c:extLst>
          </c:dPt>
          <c:dPt>
            <c:idx val="1"/>
            <c:bubble3D val="0"/>
            <c:explosion val="11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EA16-4060-A0D0-BA7FD1FCCE66}"/>
              </c:ext>
            </c:extLst>
          </c:dPt>
          <c:dPt>
            <c:idx val="2"/>
            <c:bubble3D val="0"/>
            <c:explosion val="9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EA16-4060-A0D0-BA7FD1FCCE66}"/>
              </c:ext>
            </c:extLst>
          </c:dPt>
          <c:dLbls>
            <c:dLbl>
              <c:idx val="0"/>
              <c:layout>
                <c:manualLayout>
                  <c:x val="-7.5574777359766976E-2"/>
                  <c:y val="0.2808120319714640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662827555169593"/>
                      <c:h val="0.1954530471255859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EA16-4060-A0D0-BA7FD1FCCE66}"/>
                </c:ext>
              </c:extLst>
            </c:dLbl>
            <c:dLbl>
              <c:idx val="1"/>
              <c:layout>
                <c:manualLayout>
                  <c:x val="8.5862003307436791E-2"/>
                  <c:y val="0.2325354836798249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7227970229878316"/>
                      <c:h val="0.201298001480384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EA16-4060-A0D0-BA7FD1FCCE66}"/>
                </c:ext>
              </c:extLst>
            </c:dLbl>
            <c:dLbl>
              <c:idx val="2"/>
              <c:layout>
                <c:manualLayout>
                  <c:x val="5.9999958369384244E-2"/>
                  <c:y val="1.066536979655639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B252776-9346-456D-A2FF-3490288F5D01}" type="CATEGORYNAME">
                      <a:rPr lang="en-US" sz="1400">
                        <a:solidFill>
                          <a:schemeClr val="accent3">
                            <a:lumMod val="50000"/>
                          </a:schemeClr>
                        </a:solidFill>
                      </a:rPr>
                      <a:pPr>
                        <a:defRPr sz="1400">
                          <a:solidFill>
                            <a:schemeClr val="accent1"/>
                          </a:solidFill>
                        </a:defRPr>
                      </a:pPr>
                      <a:t>[NUME CATEGORIE]</a:t>
                    </a:fld>
                    <a:r>
                      <a:rPr lang="en-US" sz="1400" baseline="0" dirty="0">
                        <a:solidFill>
                          <a:schemeClr val="accent3">
                            <a:lumMod val="50000"/>
                          </a:schemeClr>
                        </a:solidFill>
                      </a:rPr>
                      <a:t>
</a:t>
                    </a:r>
                    <a:fld id="{E2698A01-BFEC-49D4-94EF-E32C13EB14FC}" type="VALUE">
                      <a:rPr lang="en-US" sz="1400" baseline="0">
                        <a:solidFill>
                          <a:schemeClr val="accent3">
                            <a:lumMod val="50000"/>
                          </a:schemeClr>
                        </a:solidFill>
                      </a:rPr>
                      <a:pPr>
                        <a:defRPr sz="1400">
                          <a:solidFill>
                            <a:schemeClr val="accent1"/>
                          </a:solidFill>
                        </a:defRPr>
                      </a:pPr>
                      <a:t>[VALOARE]</a:t>
                    </a:fld>
                    <a:r>
                      <a:rPr lang="en-US" sz="1400" baseline="0" dirty="0">
                        <a:solidFill>
                          <a:schemeClr val="accent3">
                            <a:lumMod val="50000"/>
                          </a:schemeClr>
                        </a:solidFill>
                      </a:rPr>
                      <a:t>
</a:t>
                    </a:r>
                    <a:fld id="{F6F6BBF9-251A-4320-AB3F-6071D73B3C44}" type="PERCENTAGE">
                      <a:rPr lang="en-US" sz="1400" baseline="0">
                        <a:solidFill>
                          <a:schemeClr val="accent3">
                            <a:lumMod val="50000"/>
                          </a:schemeClr>
                        </a:solidFill>
                      </a:rPr>
                      <a:pPr>
                        <a:defRPr sz="1400">
                          <a:solidFill>
                            <a:schemeClr val="accent1"/>
                          </a:solidFill>
                        </a:defRPr>
                      </a:pPr>
                      <a:t>[PROCENT]</a:t>
                    </a:fld>
                    <a:endParaRPr lang="en-US" sz="1400" baseline="0" dirty="0">
                      <a:solidFill>
                        <a:schemeClr val="accent3">
                          <a:lumMod val="50000"/>
                        </a:schemeClr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6720272105058288"/>
                      <c:h val="0.1966975308641974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A16-4060-A0D0-BA7FD1FCCE6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Sheet3!$J$20:$J$22</c:f>
              <c:strCache>
                <c:ptCount val="3"/>
                <c:pt idx="0">
                  <c:v>IMPLEMENTATE</c:v>
                </c:pt>
                <c:pt idx="1">
                  <c:v>PARTIAL IMPLEMENTATE</c:v>
                </c:pt>
                <c:pt idx="2">
                  <c:v>NEIMPLEMENTATE</c:v>
                </c:pt>
              </c:strCache>
            </c:strRef>
          </c:cat>
          <c:val>
            <c:numRef>
              <c:f>Sheet3!$K$20:$K$22</c:f>
              <c:numCache>
                <c:formatCode>General</c:formatCode>
                <c:ptCount val="3"/>
                <c:pt idx="0">
                  <c:v>514</c:v>
                </c:pt>
                <c:pt idx="1">
                  <c:v>288</c:v>
                </c:pt>
                <c:pt idx="2">
                  <c:v>148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A16-4060-A0D0-BA7FD1FCCE66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r>
              <a:rPr lang="ro-RO" sz="2400" b="1" dirty="0">
                <a:solidFill>
                  <a:srgbClr val="FF0000"/>
                </a:solidFill>
              </a:rPr>
              <a:t>SITUAȚIA</a:t>
            </a:r>
            <a:r>
              <a:rPr lang="ro-RO" sz="2400" b="1" baseline="0" dirty="0">
                <a:solidFill>
                  <a:srgbClr val="FF0000"/>
                </a:solidFill>
              </a:rPr>
              <a:t> RECOMANDĂRILOR IMPLEMENTATE</a:t>
            </a:r>
            <a:endParaRPr lang="en-US" sz="2400" b="1" dirty="0">
              <a:solidFill>
                <a:srgbClr val="FF0000"/>
              </a:solidFill>
            </a:endParaRPr>
          </a:p>
        </c:rich>
      </c:tx>
      <c:layout>
        <c:manualLayout>
          <c:xMode val="edge"/>
          <c:yMode val="edge"/>
          <c:x val="0.15150804519000341"/>
          <c:y val="1.5625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Sheet3!$I$6</c:f>
              <c:strCache>
                <c:ptCount val="1"/>
                <c:pt idx="0">
                  <c:v>IMPLEMENTAT IN TERMEN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3"/>
              <c:spPr>
                <a:solidFill>
                  <a:srgbClr val="FFFF00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C0C5-492F-ACEF-AA63D318491A}"/>
                </c:ext>
              </c:extLst>
            </c:dLbl>
            <c:spPr>
              <a:solidFill>
                <a:srgbClr val="FFFF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Sheet3!$H$7:$H$10</c:f>
              <c:strCache>
                <c:ptCount val="4"/>
                <c:pt idx="0">
                  <c:v>FINANCIAR CONTABIL             - CONSILIERE FORMALIZATA </c:v>
                </c:pt>
                <c:pt idx="1">
                  <c:v>TENOLOGIA INFORMATIEI - ASIGURARE </c:v>
                </c:pt>
                <c:pt idx="2">
                  <c:v>IMPOZITE SI TAXE LOCALE - PERFORMANTA</c:v>
                </c:pt>
                <c:pt idx="3">
                  <c:v>ACHIZITII PUBLICE - CONSILIERE FORMALIZATA</c:v>
                </c:pt>
              </c:strCache>
            </c:strRef>
          </c:cat>
          <c:val>
            <c:numRef>
              <c:f>Sheet3!$I$7:$I$10</c:f>
              <c:numCache>
                <c:formatCode>General</c:formatCode>
                <c:ptCount val="4"/>
                <c:pt idx="0">
                  <c:v>89</c:v>
                </c:pt>
                <c:pt idx="1">
                  <c:v>186</c:v>
                </c:pt>
                <c:pt idx="2">
                  <c:v>1</c:v>
                </c:pt>
                <c:pt idx="3">
                  <c:v>205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0C5-492F-ACEF-AA63D318491A}"/>
            </c:ext>
          </c:extLst>
        </c:ser>
        <c:ser>
          <c:idx val="1"/>
          <c:order val="1"/>
          <c:tx>
            <c:strRef>
              <c:f>Sheet3!$J$6</c:f>
              <c:strCache>
                <c:ptCount val="1"/>
                <c:pt idx="0">
                  <c:v>IMPLEMENTAT- TERMEN DEPASIT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5.5555555555555046E-3"/>
                  <c:y val="-0.101851851851851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0C5-492F-ACEF-AA63D318491A}"/>
                </c:ext>
              </c:extLst>
            </c:dLbl>
            <c:dLbl>
              <c:idx val="1"/>
              <c:layout>
                <c:manualLayout>
                  <c:x val="5.5555555555555046E-3"/>
                  <c:y val="-8.33333333333333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0C5-492F-ACEF-AA63D318491A}"/>
                </c:ext>
              </c:extLst>
            </c:dLbl>
            <c:dLbl>
              <c:idx val="2"/>
              <c:layout>
                <c:manualLayout>
                  <c:x val="1.3888888888888888E-2"/>
                  <c:y val="-0.194444444444444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0C5-492F-ACEF-AA63D318491A}"/>
                </c:ext>
              </c:extLst>
            </c:dLbl>
            <c:dLbl>
              <c:idx val="3"/>
              <c:layout>
                <c:manualLayout>
                  <c:x val="5.5555555555555558E-3"/>
                  <c:y val="-8.79629629629629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0C5-492F-ACEF-AA63D318491A}"/>
                </c:ext>
              </c:extLst>
            </c:dLbl>
            <c:spPr>
              <a:solidFill>
                <a:srgbClr val="FFFF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Sheet3!$H$7:$H$10</c:f>
              <c:strCache>
                <c:ptCount val="4"/>
                <c:pt idx="0">
                  <c:v>FINANCIAR CONTABIL             - CONSILIERE FORMALIZATA </c:v>
                </c:pt>
                <c:pt idx="1">
                  <c:v>TENOLOGIA INFORMATIEI - ASIGURARE </c:v>
                </c:pt>
                <c:pt idx="2">
                  <c:v>IMPOZITE SI TAXE LOCALE - PERFORMANTA</c:v>
                </c:pt>
                <c:pt idx="3">
                  <c:v>ACHIZITII PUBLICE - CONSILIERE FORMALIZATA</c:v>
                </c:pt>
              </c:strCache>
            </c:strRef>
          </c:cat>
          <c:val>
            <c:numRef>
              <c:f>Sheet3!$J$7:$J$10</c:f>
              <c:numCache>
                <c:formatCode>General</c:formatCode>
                <c:ptCount val="4"/>
                <c:pt idx="0">
                  <c:v>14</c:v>
                </c:pt>
                <c:pt idx="1">
                  <c:v>4</c:v>
                </c:pt>
                <c:pt idx="2">
                  <c:v>2</c:v>
                </c:pt>
                <c:pt idx="3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0C5-492F-ACEF-AA63D31849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51803792"/>
        <c:axId val="1651804624"/>
      </c:barChart>
      <c:catAx>
        <c:axId val="1651803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1804624"/>
        <c:crosses val="autoZero"/>
        <c:auto val="1"/>
        <c:lblAlgn val="ctr"/>
        <c:lblOffset val="100"/>
        <c:noMultiLvlLbl val="0"/>
      </c:catAx>
      <c:valAx>
        <c:axId val="1651804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1803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800" b="1">
                <a:solidFill>
                  <a:srgbClr val="FF0000"/>
                </a:solidFill>
              </a:rPr>
              <a:t>RECOMANDARI IMPLEMENTATE PARTIAL</a:t>
            </a:r>
            <a:endParaRPr lang="en-US" sz="2800" b="1">
              <a:solidFill>
                <a:srgbClr val="FF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7444760894249917E-2"/>
          <c:y val="0.1711807378244386"/>
          <c:w val="0.90655051097336237"/>
          <c:h val="0.5304975124378109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Sheet3!$H$7</c:f>
              <c:strCache>
                <c:ptCount val="1"/>
                <c:pt idx="0">
                  <c:v>FINANCIAR CONTABIL             - CONSILIERE FORMALIZATA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"/>
                  <c:y val="-6.94444444444444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6D1-4510-A97B-8581AF2A2BEC}"/>
                </c:ext>
              </c:extLst>
            </c:dLbl>
            <c:dLbl>
              <c:idx val="1"/>
              <c:layout>
                <c:manualLayout>
                  <c:x val="5.5555555555555558E-3"/>
                  <c:y val="-4.1666666666666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6D1-4510-A97B-8581AF2A2BEC}"/>
                </c:ext>
              </c:extLst>
            </c:dLbl>
            <c:spPr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Sheet3!$I$6:$L$6</c:f>
              <c:strCache>
                <c:ptCount val="2"/>
                <c:pt idx="0">
                  <c:v>IMPLEMENTAT PARTIAL-IN TERMEN</c:v>
                </c:pt>
                <c:pt idx="1">
                  <c:v>IMPLEMENTAT PARTIAL- TERMEN DEPASIT</c:v>
                </c:pt>
              </c:strCache>
            </c:strRef>
          </c:cat>
          <c:val>
            <c:numRef>
              <c:f>Sheet3!$I$7:$L$7</c:f>
              <c:numCache>
                <c:formatCode>General</c:formatCode>
                <c:ptCount val="2"/>
                <c:pt idx="0">
                  <c:v>21</c:v>
                </c:pt>
                <c:pt idx="1">
                  <c:v>116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6D1-4510-A97B-8581AF2A2BEC}"/>
            </c:ext>
          </c:extLst>
        </c:ser>
        <c:ser>
          <c:idx val="1"/>
          <c:order val="1"/>
          <c:tx>
            <c:strRef>
              <c:f>Sheet3!$H$8</c:f>
              <c:strCache>
                <c:ptCount val="1"/>
                <c:pt idx="0">
                  <c:v>TENOLOGIA INFORMATIEI - ASIGURARE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"/>
                  <c:y val="-6.94444444444444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6D1-4510-A97B-8581AF2A2BEC}"/>
                </c:ext>
              </c:extLst>
            </c:dLbl>
            <c:dLbl>
              <c:idx val="1"/>
              <c:layout>
                <c:manualLayout>
                  <c:x val="2.3640661938534192E-2"/>
                  <c:y val="-4.1666666666666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6D1-4510-A97B-8581AF2A2BEC}"/>
                </c:ext>
              </c:extLst>
            </c:dLbl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Sheet3!$I$6:$L$6</c:f>
              <c:strCache>
                <c:ptCount val="2"/>
                <c:pt idx="0">
                  <c:v>IMPLEMENTAT PARTIAL-IN TERMEN</c:v>
                </c:pt>
                <c:pt idx="1">
                  <c:v>IMPLEMENTAT PARTIAL- TERMEN DEPASIT</c:v>
                </c:pt>
              </c:strCache>
            </c:strRef>
          </c:cat>
          <c:val>
            <c:numRef>
              <c:f>Sheet3!$I$8:$L$8</c:f>
              <c:numCache>
                <c:formatCode>General</c:formatCode>
                <c:ptCount val="2"/>
                <c:pt idx="0">
                  <c:v>29</c:v>
                </c:pt>
                <c:pt idx="1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6D1-4510-A97B-8581AF2A2BEC}"/>
            </c:ext>
          </c:extLst>
        </c:ser>
        <c:ser>
          <c:idx val="2"/>
          <c:order val="2"/>
          <c:tx>
            <c:strRef>
              <c:f>Sheet3!$H$9</c:f>
              <c:strCache>
                <c:ptCount val="1"/>
                <c:pt idx="0">
                  <c:v>IMPOZITE SI TAXE LOCALE - PERFORMANTA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7.0921985815602401E-3"/>
                  <c:y val="-6.94444444444444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6D1-4510-A97B-8581AF2A2BEC}"/>
                </c:ext>
              </c:extLst>
            </c:dLbl>
            <c:dLbl>
              <c:idx val="1"/>
              <c:layout>
                <c:manualLayout>
                  <c:x val="8.3333333333333332E-3"/>
                  <c:y val="-8.79629629629630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6D1-4510-A97B-8581AF2A2BEC}"/>
                </c:ext>
              </c:extLst>
            </c:dLbl>
            <c:spPr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Sheet3!$I$6:$L$6</c:f>
              <c:strCache>
                <c:ptCount val="2"/>
                <c:pt idx="0">
                  <c:v>IMPLEMENTAT PARTIAL-IN TERMEN</c:v>
                </c:pt>
                <c:pt idx="1">
                  <c:v>IMPLEMENTAT PARTIAL- TERMEN DEPASIT</c:v>
                </c:pt>
              </c:strCache>
            </c:strRef>
          </c:cat>
          <c:val>
            <c:numRef>
              <c:f>Sheet3!$I$9:$L$9</c:f>
              <c:numCache>
                <c:formatCode>General</c:formatCode>
                <c:ptCount val="2"/>
                <c:pt idx="0">
                  <c:v>0</c:v>
                </c:pt>
                <c:pt idx="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6D1-4510-A97B-8581AF2A2BEC}"/>
            </c:ext>
          </c:extLst>
        </c:ser>
        <c:ser>
          <c:idx val="3"/>
          <c:order val="3"/>
          <c:tx>
            <c:strRef>
              <c:f>Sheet3!$H$10</c:f>
              <c:strCache>
                <c:ptCount val="1"/>
                <c:pt idx="0">
                  <c:v>ACHIZITII PUBLICE - CONSILIERE FORMALIZATA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4.7281323877068557E-3"/>
                  <c:y val="-0.1203703703703704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6D1-4510-A97B-8581AF2A2BEC}"/>
                </c:ext>
              </c:extLst>
            </c:dLbl>
            <c:dLbl>
              <c:idx val="1"/>
              <c:layout>
                <c:manualLayout>
                  <c:x val="1.4184397163120654E-2"/>
                  <c:y val="-5.55555555555555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6D1-4510-A97B-8581AF2A2BEC}"/>
                </c:ext>
              </c:extLst>
            </c:dLbl>
            <c:spPr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Sheet3!$I$6:$L$6</c:f>
              <c:strCache>
                <c:ptCount val="2"/>
                <c:pt idx="0">
                  <c:v>IMPLEMENTAT PARTIAL-IN TERMEN</c:v>
                </c:pt>
                <c:pt idx="1">
                  <c:v>IMPLEMENTAT PARTIAL- TERMEN DEPASIT</c:v>
                </c:pt>
              </c:strCache>
            </c:strRef>
          </c:cat>
          <c:val>
            <c:numRef>
              <c:f>Sheet3!$I$10:$L$10</c:f>
              <c:numCache>
                <c:formatCode>General</c:formatCode>
                <c:ptCount val="2"/>
                <c:pt idx="0">
                  <c:v>24</c:v>
                </c:pt>
                <c:pt idx="1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A6D1-4510-A97B-8581AF2A2B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045929200"/>
        <c:axId val="2045929616"/>
        <c:axId val="0"/>
      </c:bar3DChart>
      <c:catAx>
        <c:axId val="2045929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5929616"/>
        <c:crosses val="autoZero"/>
        <c:auto val="1"/>
        <c:lblAlgn val="ctr"/>
        <c:lblOffset val="100"/>
        <c:noMultiLvlLbl val="0"/>
      </c:catAx>
      <c:valAx>
        <c:axId val="2045929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5929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4489603693155378"/>
          <c:y val="0.80493146689997086"/>
          <c:w val="0.73384840192848233"/>
          <c:h val="0.1672907553222513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2">
                  <a:lumMod val="60000"/>
                  <a:lumOff val="4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600" b="1" i="0" u="none" strike="noStrike" kern="1200" spc="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r>
              <a:rPr lang="en-US" sz="2600" b="1" dirty="0">
                <a:solidFill>
                  <a:srgbClr val="FF0000"/>
                </a:solidFill>
              </a:rPr>
              <a:t>SITUA</a:t>
            </a:r>
            <a:r>
              <a:rPr lang="ro-RO" sz="2600" b="1" dirty="0">
                <a:solidFill>
                  <a:srgbClr val="FF0000"/>
                </a:solidFill>
              </a:rPr>
              <a:t>Ț</a:t>
            </a:r>
            <a:r>
              <a:rPr lang="en-US" sz="2600" b="1" dirty="0">
                <a:solidFill>
                  <a:srgbClr val="FF0000"/>
                </a:solidFill>
              </a:rPr>
              <a:t>IA</a:t>
            </a:r>
            <a:r>
              <a:rPr lang="ro-RO" sz="2600" b="1" dirty="0">
                <a:solidFill>
                  <a:srgbClr val="FF0000"/>
                </a:solidFill>
              </a:rPr>
              <a:t> RECOMANDĂRILOR</a:t>
            </a:r>
            <a:r>
              <a:rPr lang="ro-RO" sz="2600" b="1" baseline="0" dirty="0">
                <a:solidFill>
                  <a:srgbClr val="FF0000"/>
                </a:solidFill>
              </a:rPr>
              <a:t> NEIMPLEMENTATE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600" b="1" i="0" u="none" strike="noStrike" kern="1200" spc="0" baseline="0">
              <a:solidFill>
                <a:srgbClr val="FF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6248663361524257E-2"/>
          <c:y val="0.10732230971128609"/>
          <c:w val="0.94603528725575969"/>
          <c:h val="0.732651268591426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Sheet3!$I$6</c:f>
              <c:strCache>
                <c:ptCount val="1"/>
                <c:pt idx="0">
                  <c:v>IMPLEMENTAT IN TERMEN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Sheet3!$H$7:$H$10</c:f>
              <c:strCache>
                <c:ptCount val="4"/>
                <c:pt idx="0">
                  <c:v>FINANCIAR CONTABIL             - CONSILIERE FORMALIZATA </c:v>
                </c:pt>
                <c:pt idx="1">
                  <c:v>TENOLOGIA INFORMATIEI - ASIGURARE </c:v>
                </c:pt>
                <c:pt idx="2">
                  <c:v>IMPOZITE SI TAXE LOCALE - PERFORMANTA</c:v>
                </c:pt>
                <c:pt idx="3">
                  <c:v>ACHIZITII PUBLICE - CONSILIERE FORMALIZATA</c:v>
                </c:pt>
              </c:strCache>
            </c:strRef>
          </c:cat>
          <c:val>
            <c:numRef>
              <c:f>Sheet3!$I$7:$I$10</c:f>
            </c:numRef>
          </c:val>
          <c:extLst>
            <c:ext xmlns:c16="http://schemas.microsoft.com/office/drawing/2014/chart" uri="{C3380CC4-5D6E-409C-BE32-E72D297353CC}">
              <c16:uniqueId val="{00000000-0AD7-4825-BE09-8EDD4E1115B4}"/>
            </c:ext>
          </c:extLst>
        </c:ser>
        <c:ser>
          <c:idx val="1"/>
          <c:order val="1"/>
          <c:tx>
            <c:strRef>
              <c:f>Sheet3!$J$6</c:f>
              <c:strCache>
                <c:ptCount val="1"/>
                <c:pt idx="0">
                  <c:v>IMPLEMENTAT- TERMEN DEPASIT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Sheet3!$H$7:$H$10</c:f>
              <c:strCache>
                <c:ptCount val="4"/>
                <c:pt idx="0">
                  <c:v>FINANCIAR CONTABIL             - CONSILIERE FORMALIZATA </c:v>
                </c:pt>
                <c:pt idx="1">
                  <c:v>TENOLOGIA INFORMATIEI - ASIGURARE </c:v>
                </c:pt>
                <c:pt idx="2">
                  <c:v>IMPOZITE SI TAXE LOCALE - PERFORMANTA</c:v>
                </c:pt>
                <c:pt idx="3">
                  <c:v>ACHIZITII PUBLICE - CONSILIERE FORMALIZATA</c:v>
                </c:pt>
              </c:strCache>
            </c:strRef>
          </c:cat>
          <c:val>
            <c:numRef>
              <c:f>Sheet3!$J$7:$J$10</c:f>
            </c:numRef>
          </c:val>
          <c:extLst>
            <c:ext xmlns:c16="http://schemas.microsoft.com/office/drawing/2014/chart" uri="{C3380CC4-5D6E-409C-BE32-E72D297353CC}">
              <c16:uniqueId val="{00000001-0AD7-4825-BE09-8EDD4E1115B4}"/>
            </c:ext>
          </c:extLst>
        </c:ser>
        <c:ser>
          <c:idx val="2"/>
          <c:order val="2"/>
          <c:tx>
            <c:strRef>
              <c:f>Sheet3!$K$6</c:f>
              <c:strCache>
                <c:ptCount val="1"/>
                <c:pt idx="0">
                  <c:v>NEIMPLEMENTAT- IN TERMEN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Sheet3!$H$7:$H$10</c:f>
              <c:strCache>
                <c:ptCount val="4"/>
                <c:pt idx="0">
                  <c:v>FINANCIAR CONTABIL             - CONSILIERE FORMALIZATA </c:v>
                </c:pt>
                <c:pt idx="1">
                  <c:v>TENOLOGIA INFORMATIEI - ASIGURARE </c:v>
                </c:pt>
                <c:pt idx="2">
                  <c:v>IMPOZITE SI TAXE LOCALE - PERFORMANTA</c:v>
                </c:pt>
                <c:pt idx="3">
                  <c:v>ACHIZITII PUBLICE - CONSILIERE FORMALIZATA</c:v>
                </c:pt>
              </c:strCache>
            </c:strRef>
          </c:cat>
          <c:val>
            <c:numRef>
              <c:f>Sheet3!$K$7:$K$10</c:f>
              <c:numCache>
                <c:formatCode>General</c:formatCode>
                <c:ptCount val="4"/>
                <c:pt idx="0">
                  <c:v>19</c:v>
                </c:pt>
                <c:pt idx="1">
                  <c:v>23</c:v>
                </c:pt>
                <c:pt idx="2">
                  <c:v>0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AD7-4825-BE09-8EDD4E1115B4}"/>
            </c:ext>
          </c:extLst>
        </c:ser>
        <c:ser>
          <c:idx val="3"/>
          <c:order val="3"/>
          <c:tx>
            <c:strRef>
              <c:f>Sheet3!$L$6</c:f>
              <c:strCache>
                <c:ptCount val="1"/>
                <c:pt idx="0">
                  <c:v>NEIMPLEMENTAT - TERMEN DEPASIT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Sheet3!$H$7:$H$10</c:f>
              <c:strCache>
                <c:ptCount val="4"/>
                <c:pt idx="0">
                  <c:v>FINANCIAR CONTABIL             - CONSILIERE FORMALIZATA </c:v>
                </c:pt>
                <c:pt idx="1">
                  <c:v>TENOLOGIA INFORMATIEI - ASIGURARE </c:v>
                </c:pt>
                <c:pt idx="2">
                  <c:v>IMPOZITE SI TAXE LOCALE - PERFORMANTA</c:v>
                </c:pt>
                <c:pt idx="3">
                  <c:v>ACHIZITII PUBLICE - CONSILIERE FORMALIZATA</c:v>
                </c:pt>
              </c:strCache>
            </c:strRef>
          </c:cat>
          <c:val>
            <c:numRef>
              <c:f>Sheet3!$L$7:$L$10</c:f>
              <c:numCache>
                <c:formatCode>General</c:formatCode>
                <c:ptCount val="4"/>
                <c:pt idx="0">
                  <c:v>50</c:v>
                </c:pt>
                <c:pt idx="1">
                  <c:v>26</c:v>
                </c:pt>
                <c:pt idx="2">
                  <c:v>1</c:v>
                </c:pt>
                <c:pt idx="3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AD7-4825-BE09-8EDD4E1115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46062944"/>
        <c:axId val="2046055040"/>
      </c:barChart>
      <c:catAx>
        <c:axId val="2046062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6055040"/>
        <c:crosses val="autoZero"/>
        <c:auto val="1"/>
        <c:lblAlgn val="ctr"/>
        <c:lblOffset val="100"/>
        <c:noMultiLvlLbl val="0"/>
      </c:catAx>
      <c:valAx>
        <c:axId val="2046055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6062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accent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0.2732</cdr:x>
      <cdr:y>0.34737</cdr:y>
    </cdr:from>
    <cdr:to>
      <cdr:x>0.56592</cdr:x>
      <cdr:y>0.68421</cdr:y>
    </cdr:to>
    <cdr:sp macro="" textlink="">
      <cdr:nvSpPr>
        <cdr:cNvPr id="2" name="Oval 1"/>
        <cdr:cNvSpPr/>
      </cdr:nvSpPr>
      <cdr:spPr>
        <a:xfrm xmlns:a="http://schemas.openxmlformats.org/drawingml/2006/main">
          <a:off x="1066800" y="1257300"/>
          <a:ext cx="1143000" cy="1219200"/>
        </a:xfrm>
        <a:prstGeom xmlns:a="http://schemas.openxmlformats.org/drawingml/2006/main" prst="ellipse">
          <a:avLst/>
        </a:prstGeom>
        <a:solidFill xmlns:a="http://schemas.openxmlformats.org/drawingml/2006/main">
          <a:srgbClr val="FFFF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o-RO" sz="600" dirty="0">
            <a:solidFill>
              <a:srgbClr val="FF0000"/>
            </a:solidFill>
          </a:endParaRPr>
        </a:p>
        <a:p xmlns:a="http://schemas.openxmlformats.org/drawingml/2006/main">
          <a:r>
            <a:rPr lang="ro-RO" sz="3200" b="1" dirty="0">
              <a:solidFill>
                <a:srgbClr val="FF0000"/>
              </a:solidFill>
            </a:rPr>
            <a:t>154</a:t>
          </a:r>
          <a:endParaRPr lang="en-US" sz="32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0.6072</cdr:x>
      <cdr:y>0.1094</cdr:y>
    </cdr:from>
    <cdr:to>
      <cdr:x>0.8804</cdr:x>
      <cdr:y>0.21466</cdr:y>
    </cdr:to>
    <cdr:sp macro="" textlink="">
      <cdr:nvSpPr>
        <cdr:cNvPr id="3" name="Rectangle 2"/>
        <cdr:cNvSpPr/>
      </cdr:nvSpPr>
      <cdr:spPr>
        <a:xfrm xmlns:a="http://schemas.openxmlformats.org/drawingml/2006/main">
          <a:off x="2370977" y="395964"/>
          <a:ext cx="1066800" cy="381000"/>
        </a:xfrm>
        <a:prstGeom xmlns:a="http://schemas.openxmlformats.org/drawingml/2006/main" prst="rect">
          <a:avLst/>
        </a:prstGeom>
        <a:solidFill xmlns:a="http://schemas.openxmlformats.org/drawingml/2006/main">
          <a:srgbClr val="FFFF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kern="0"/>
          </a:defPPr>
          <a:lvl1pPr>
            <a:defRPr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>
            <a:defRPr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>
            <a:defRPr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>
            <a:defRPr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>
            <a:defRPr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>
            <a:defRPr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>
            <a:defRPr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>
            <a:defRPr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>
            <a:defRPr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o-RO" sz="1400" b="1" dirty="0">
              <a:solidFill>
                <a:srgbClr val="FF0000"/>
              </a:solidFill>
            </a:rPr>
            <a:t>TRIM II</a:t>
          </a:r>
          <a:endParaRPr lang="en-US" sz="14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0.01754</cdr:x>
      <cdr:y>0.82181</cdr:y>
    </cdr:from>
    <cdr:to>
      <cdr:x>0.29075</cdr:x>
      <cdr:y>0.92707</cdr:y>
    </cdr:to>
    <cdr:sp macro="" textlink="">
      <cdr:nvSpPr>
        <cdr:cNvPr id="4" name="Rectangle 3"/>
        <cdr:cNvSpPr/>
      </cdr:nvSpPr>
      <cdr:spPr>
        <a:xfrm xmlns:a="http://schemas.openxmlformats.org/drawingml/2006/main">
          <a:off x="68505" y="2974524"/>
          <a:ext cx="1066800" cy="381000"/>
        </a:xfrm>
        <a:prstGeom xmlns:a="http://schemas.openxmlformats.org/drawingml/2006/main" prst="rect">
          <a:avLst/>
        </a:prstGeom>
        <a:solidFill xmlns:a="http://schemas.openxmlformats.org/drawingml/2006/main">
          <a:srgbClr val="FFFF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o-RO" sz="1400" b="1" dirty="0">
              <a:solidFill>
                <a:srgbClr val="FF0000"/>
              </a:solidFill>
            </a:rPr>
            <a:t>TRM III</a:t>
          </a:r>
          <a:endParaRPr lang="en-US" sz="14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0.62255</cdr:x>
      <cdr:y>0.82181</cdr:y>
    </cdr:from>
    <cdr:to>
      <cdr:x>0.89576</cdr:x>
      <cdr:y>0.92707</cdr:y>
    </cdr:to>
    <cdr:sp macro="" textlink="">
      <cdr:nvSpPr>
        <cdr:cNvPr id="5" name="Rectangle 4"/>
        <cdr:cNvSpPr/>
      </cdr:nvSpPr>
      <cdr:spPr>
        <a:xfrm xmlns:a="http://schemas.openxmlformats.org/drawingml/2006/main">
          <a:off x="2430944" y="2974524"/>
          <a:ext cx="1066800" cy="381000"/>
        </a:xfrm>
        <a:prstGeom xmlns:a="http://schemas.openxmlformats.org/drawingml/2006/main" prst="rect">
          <a:avLst/>
        </a:prstGeom>
        <a:solidFill xmlns:a="http://schemas.openxmlformats.org/drawingml/2006/main">
          <a:srgbClr val="FFFF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o-RO" dirty="0">
            <a:solidFill>
              <a:srgbClr val="FF0000"/>
            </a:solidFill>
          </a:endParaRPr>
        </a:p>
        <a:p xmlns:a="http://schemas.openxmlformats.org/drawingml/2006/main">
          <a:pPr algn="ctr"/>
          <a:r>
            <a:rPr lang="ro-RO" sz="1400" b="1" dirty="0">
              <a:solidFill>
                <a:srgbClr val="FF0000"/>
              </a:solidFill>
            </a:rPr>
            <a:t>TRIM IV</a:t>
          </a:r>
        </a:p>
        <a:p xmlns:a="http://schemas.openxmlformats.org/drawingml/2006/main">
          <a:pPr algn="ctr"/>
          <a:endParaRPr lang="en-US" dirty="0">
            <a:solidFill>
              <a:srgbClr val="FF0000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ante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ubstituent dată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E3270-964D-4E76-9E68-E648CC13458B}" type="datetimeFigureOut">
              <a:rPr lang="en-US" smtClean="0"/>
              <a:t>2/13/2023</a:t>
            </a:fld>
            <a:endParaRPr lang="en-US"/>
          </a:p>
        </p:txBody>
      </p:sp>
      <p:sp>
        <p:nvSpPr>
          <p:cNvPr id="4" name="Substituent imagine diapozitiv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ubstituent note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7612CE-A274-4810-8F25-4249E84D8B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7856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7612CE-A274-4810-8F25-4249E84D8BD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4370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F6B4FC-3C18-42ED-B2B9-D86906D80C9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2011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F6B4FC-3C18-42ED-B2B9-D86906D80C9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0039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F6B4FC-3C18-42ED-B2B9-D86906D80C9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4050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F6B4FC-3C18-42ED-B2B9-D86906D80C9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7845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7612CE-A274-4810-8F25-4249E84D8BD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474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2/13/2023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2/13/2023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2/13/2023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96290" y="259207"/>
            <a:ext cx="7952105" cy="16205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36445" y="3289553"/>
            <a:ext cx="6050915" cy="2463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2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50KeJlbmKIA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reptunghi 3">
            <a:extLst>
              <a:ext uri="{FF2B5EF4-FFF2-40B4-BE49-F238E27FC236}">
                <a16:creationId xmlns:a16="http://schemas.microsoft.com/office/drawing/2014/main" id="{7C5B1320-1C7F-C932-9367-82672CCEDCDE}"/>
              </a:ext>
            </a:extLst>
          </p:cNvPr>
          <p:cNvSpPr/>
          <p:nvPr/>
        </p:nvSpPr>
        <p:spPr>
          <a:xfrm>
            <a:off x="762000" y="5257800"/>
            <a:ext cx="7620000" cy="8127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400" b="1" dirty="0">
                <a:latin typeface="+mj-lt"/>
              </a:rPr>
              <a:t>BUN VENIT IN ȚARA CHIOARULUI, CODRULUI ȘI  FISCULAȘ</a:t>
            </a:r>
            <a:endParaRPr lang="en-US" sz="2400" b="1" dirty="0">
              <a:latin typeface="+mj-lt"/>
            </a:endParaRPr>
          </a:p>
        </p:txBody>
      </p:sp>
      <p:pic>
        <p:nvPicPr>
          <p:cNvPr id="6" name="Imagine 5">
            <a:extLst>
              <a:ext uri="{FF2B5EF4-FFF2-40B4-BE49-F238E27FC236}">
                <a16:creationId xmlns:a16="http://schemas.microsoft.com/office/drawing/2014/main" id="{826C8A07-4622-B5FC-F438-9DE1FA6091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6200" y="0"/>
            <a:ext cx="9239250" cy="7010399"/>
          </a:xfrm>
          <a:prstGeom prst="rect">
            <a:avLst/>
          </a:prstGeom>
        </p:spPr>
      </p:pic>
      <p:sp>
        <p:nvSpPr>
          <p:cNvPr id="7" name="Dreptunghi 6">
            <a:extLst>
              <a:ext uri="{FF2B5EF4-FFF2-40B4-BE49-F238E27FC236}">
                <a16:creationId xmlns:a16="http://schemas.microsoft.com/office/drawing/2014/main" id="{DCD97434-5DD8-6383-78E3-207084669E9D}"/>
              </a:ext>
            </a:extLst>
          </p:cNvPr>
          <p:cNvSpPr/>
          <p:nvPr/>
        </p:nvSpPr>
        <p:spPr>
          <a:xfrm>
            <a:off x="609600" y="280988"/>
            <a:ext cx="8229600" cy="8620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400" b="1" dirty="0"/>
              <a:t>BUN VENIT ÎN ȚARA CHIOARULUI, CODRULUI ȘI FISCULAȘ</a:t>
            </a:r>
            <a:endParaRPr lang="en-US" sz="2400" b="1" dirty="0"/>
          </a:p>
        </p:txBody>
      </p:sp>
      <p:pic>
        <p:nvPicPr>
          <p:cNvPr id="9" name="Fane Florian - Joc  (roate in patru pasi)">
            <a:hlinkClick r:id="" action="ppaction://media"/>
            <a:extLst>
              <a:ext uri="{FF2B5EF4-FFF2-40B4-BE49-F238E27FC236}">
                <a16:creationId xmlns:a16="http://schemas.microsoft.com/office/drawing/2014/main" id="{86B7F271-C2EE-8247-B99D-DD0909E4A1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" y="608964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44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77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ine 4">
            <a:extLst>
              <a:ext uri="{FF2B5EF4-FFF2-40B4-BE49-F238E27FC236}">
                <a16:creationId xmlns:a16="http://schemas.microsoft.com/office/drawing/2014/main" id="{FDC57C10-E08A-29FF-4D1E-9692986395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826" y="228600"/>
            <a:ext cx="8678573" cy="6251021"/>
          </a:xfrm>
          <a:prstGeom prst="rect">
            <a:avLst/>
          </a:prstGeom>
        </p:spPr>
      </p:pic>
      <p:sp>
        <p:nvSpPr>
          <p:cNvPr id="8" name="Dreptunghi 7">
            <a:extLst>
              <a:ext uri="{FF2B5EF4-FFF2-40B4-BE49-F238E27FC236}">
                <a16:creationId xmlns:a16="http://schemas.microsoft.com/office/drawing/2014/main" id="{111AD6CE-AEF7-AB0F-D65C-D9DA603A6ECC}"/>
              </a:ext>
            </a:extLst>
          </p:cNvPr>
          <p:cNvSpPr/>
          <p:nvPr/>
        </p:nvSpPr>
        <p:spPr>
          <a:xfrm>
            <a:off x="6248400" y="3581400"/>
            <a:ext cx="2362200" cy="2209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magine 8">
            <a:extLst>
              <a:ext uri="{FF2B5EF4-FFF2-40B4-BE49-F238E27FC236}">
                <a16:creationId xmlns:a16="http://schemas.microsoft.com/office/drawing/2014/main" id="{A500C96A-424E-78EF-3E77-B4FA46F24F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5100" y="3699286"/>
            <a:ext cx="1828800" cy="1974028"/>
          </a:xfrm>
          <a:prstGeom prst="rect">
            <a:avLst/>
          </a:prstGeom>
        </p:spPr>
      </p:pic>
      <p:sp>
        <p:nvSpPr>
          <p:cNvPr id="10" name="Dreptunghi 9">
            <a:extLst>
              <a:ext uri="{FF2B5EF4-FFF2-40B4-BE49-F238E27FC236}">
                <a16:creationId xmlns:a16="http://schemas.microsoft.com/office/drawing/2014/main" id="{763CA3BD-07B6-68BE-8470-05636146B0A5}"/>
              </a:ext>
            </a:extLst>
          </p:cNvPr>
          <p:cNvSpPr/>
          <p:nvPr/>
        </p:nvSpPr>
        <p:spPr>
          <a:xfrm>
            <a:off x="6248400" y="5909086"/>
            <a:ext cx="2362200" cy="4155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0">
                <a:solidFill>
                  <a:srgbClr val="373735"/>
                </a:solidFill>
                <a:effectLst/>
                <a:latin typeface="Assistant" panose="020B0604020202020204" pitchFamily="2" charset="-79"/>
                <a:cs typeface="Assistant" panose="020B0604020202020204" pitchFamily="2" charset="-79"/>
              </a:rPr>
              <a:t>Sándor Petőfi</a:t>
            </a:r>
            <a:endParaRPr lang="en-US"/>
          </a:p>
        </p:txBody>
      </p:sp>
      <p:pic>
        <p:nvPicPr>
          <p:cNvPr id="11" name="Johannes Brahms - Hungarian Dance No. 5 (1)">
            <a:hlinkClick r:id="" action="ppaction://media"/>
            <a:extLst>
              <a:ext uri="{FF2B5EF4-FFF2-40B4-BE49-F238E27FC236}">
                <a16:creationId xmlns:a16="http://schemas.microsoft.com/office/drawing/2014/main" id="{5A7D3B55-B2E6-57D2-3B2F-6F834FE5D1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62000" y="592432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557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599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4">
            <a:extLst>
              <a:ext uri="{FF2B5EF4-FFF2-40B4-BE49-F238E27FC236}">
                <a16:creationId xmlns:a16="http://schemas.microsoft.com/office/drawing/2014/main" id="{099BE4E0-9158-7A58-37CB-D61ABEC59726}"/>
              </a:ext>
            </a:extLst>
          </p:cNvPr>
          <p:cNvSpPr txBox="1"/>
          <p:nvPr/>
        </p:nvSpPr>
        <p:spPr>
          <a:xfrm>
            <a:off x="233043" y="4012996"/>
            <a:ext cx="8796019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ADUNAREA</a:t>
            </a:r>
            <a:r>
              <a:rPr sz="2000" spc="-10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 </a:t>
            </a:r>
            <a:r>
              <a:rPr lang="ro-RO" sz="2000" spc="-10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GENERALA  A </a:t>
            </a:r>
            <a:r>
              <a:rPr sz="2000" spc="-1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REPREZENTANȚILOR</a:t>
            </a:r>
            <a:endParaRPr sz="2000" dirty="0">
              <a:solidFill>
                <a:schemeClr val="accent3">
                  <a:lumMod val="75000"/>
                </a:schemeClr>
              </a:solidFill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</a:pPr>
            <a:r>
              <a:rPr sz="200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COMUNELOR</a:t>
            </a:r>
            <a:r>
              <a:rPr sz="2000" spc="-7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MEMBRE</a:t>
            </a:r>
            <a:r>
              <a:rPr sz="2000" spc="-5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ALE</a:t>
            </a:r>
            <a:r>
              <a:rPr sz="2000" spc="-1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FILIALEI</a:t>
            </a:r>
            <a:r>
              <a:rPr sz="2000" spc="-3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JUDEȚENE</a:t>
            </a:r>
            <a:r>
              <a:rPr sz="2000" spc="-3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000" spc="-1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MARAMUREȘ</a:t>
            </a:r>
            <a:endParaRPr sz="2000" dirty="0">
              <a:solidFill>
                <a:schemeClr val="accent3">
                  <a:lumMod val="75000"/>
                </a:schemeClr>
              </a:solidFill>
              <a:latin typeface="Arial Black"/>
              <a:cs typeface="Arial Black"/>
            </a:endParaRPr>
          </a:p>
          <a:p>
            <a:pPr marL="2540" algn="ctr">
              <a:lnSpc>
                <a:spcPct val="100000"/>
              </a:lnSpc>
            </a:pPr>
            <a:r>
              <a:rPr sz="200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A</a:t>
            </a:r>
            <a:r>
              <a:rPr sz="2000" spc="-5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ASOCIAȚIEI</a:t>
            </a:r>
            <a:r>
              <a:rPr sz="2000" spc="-6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COMUNELOR</a:t>
            </a:r>
            <a:r>
              <a:rPr sz="2000" spc="-8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DIN</a:t>
            </a:r>
            <a:r>
              <a:rPr sz="2000" spc="-4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000" spc="-1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ROMÂNIA</a:t>
            </a:r>
            <a:endParaRPr sz="2000" dirty="0">
              <a:solidFill>
                <a:schemeClr val="accent3">
                  <a:lumMod val="75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7A76A3B6-2BFC-40BC-69A2-B95EF2434365}"/>
              </a:ext>
            </a:extLst>
          </p:cNvPr>
          <p:cNvSpPr txBox="1"/>
          <p:nvPr/>
        </p:nvSpPr>
        <p:spPr>
          <a:xfrm>
            <a:off x="2606207" y="5396157"/>
            <a:ext cx="4159884" cy="4725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lang="en-US" sz="140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15 FEBRUARIE 2023</a:t>
            </a:r>
          </a:p>
          <a:p>
            <a:pPr algn="ctr">
              <a:lnSpc>
                <a:spcPct val="100000"/>
              </a:lnSpc>
              <a:spcBef>
                <a:spcPts val="105"/>
              </a:spcBef>
            </a:pPr>
            <a:endParaRPr sz="100" dirty="0">
              <a:solidFill>
                <a:schemeClr val="accent3">
                  <a:lumMod val="75000"/>
                </a:schemeClr>
              </a:solidFill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</a:pPr>
            <a:r>
              <a:rPr lang="en-US" sz="140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COLT</a:t>
            </a:r>
            <a:r>
              <a:rPr lang="ro-RO" sz="140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Ă</a:t>
            </a:r>
            <a:r>
              <a:rPr lang="en-US" sz="140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U- CASTELUL TELEKI</a:t>
            </a:r>
            <a:endParaRPr sz="1400" dirty="0">
              <a:solidFill>
                <a:schemeClr val="accent3">
                  <a:lumMod val="75000"/>
                </a:schemeClr>
              </a:solidFill>
              <a:latin typeface="Arial Black"/>
              <a:cs typeface="Arial Black"/>
            </a:endParaRPr>
          </a:p>
        </p:txBody>
      </p:sp>
      <p:pic>
        <p:nvPicPr>
          <p:cNvPr id="10" name="Imagine 9">
            <a:extLst>
              <a:ext uri="{FF2B5EF4-FFF2-40B4-BE49-F238E27FC236}">
                <a16:creationId xmlns:a16="http://schemas.microsoft.com/office/drawing/2014/main" id="{FD6EF5C3-2D20-4473-FB2C-3D7B8039DA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009" y="6189274"/>
            <a:ext cx="8796019" cy="306006"/>
          </a:xfrm>
          <a:prstGeom prst="rect">
            <a:avLst/>
          </a:prstGeom>
        </p:spPr>
      </p:pic>
      <p:pic>
        <p:nvPicPr>
          <p:cNvPr id="35" name="Imagine 34">
            <a:extLst>
              <a:ext uri="{FF2B5EF4-FFF2-40B4-BE49-F238E27FC236}">
                <a16:creationId xmlns:a16="http://schemas.microsoft.com/office/drawing/2014/main" id="{D1369BE1-E3A8-82DC-EA05-3A2D6264E4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1805" y="552985"/>
            <a:ext cx="681990" cy="766322"/>
          </a:xfrm>
          <a:prstGeom prst="rect">
            <a:avLst/>
          </a:prstGeom>
        </p:spPr>
      </p:pic>
      <p:pic>
        <p:nvPicPr>
          <p:cNvPr id="38" name="Imagine 37">
            <a:extLst>
              <a:ext uri="{FF2B5EF4-FFF2-40B4-BE49-F238E27FC236}">
                <a16:creationId xmlns:a16="http://schemas.microsoft.com/office/drawing/2014/main" id="{BF6B97E0-719F-96DA-884C-0FD3E49B8C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5154" y="1500881"/>
            <a:ext cx="681990" cy="766322"/>
          </a:xfrm>
          <a:prstGeom prst="rect">
            <a:avLst/>
          </a:prstGeom>
        </p:spPr>
      </p:pic>
      <p:pic>
        <p:nvPicPr>
          <p:cNvPr id="2" name="Imnul ACoR">
            <a:hlinkClick r:id="" action="ppaction://media"/>
            <a:extLst>
              <a:ext uri="{FF2B5EF4-FFF2-40B4-BE49-F238E27FC236}">
                <a16:creationId xmlns:a16="http://schemas.microsoft.com/office/drawing/2014/main" id="{2BC8D27D-4A64-4FC2-3059-087AB9C259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38337" y="5396157"/>
            <a:ext cx="487363" cy="487363"/>
          </a:xfrm>
          <a:prstGeom prst="rect">
            <a:avLst/>
          </a:prstGeom>
        </p:spPr>
      </p:pic>
      <p:pic>
        <p:nvPicPr>
          <p:cNvPr id="7" name="Imagine 6">
            <a:extLst>
              <a:ext uri="{FF2B5EF4-FFF2-40B4-BE49-F238E27FC236}">
                <a16:creationId xmlns:a16="http://schemas.microsoft.com/office/drawing/2014/main" id="{238BE7D6-1845-ECA3-16BD-7CA99BE7F0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1132" y="4651441"/>
            <a:ext cx="1327930" cy="1457233"/>
          </a:xfrm>
          <a:prstGeom prst="rect">
            <a:avLst/>
          </a:prstGeom>
          <a:noFill/>
          <a:ln w="19050">
            <a:noFill/>
          </a:ln>
        </p:spPr>
      </p:pic>
      <p:pic>
        <p:nvPicPr>
          <p:cNvPr id="4" name="Imagine 3">
            <a:extLst>
              <a:ext uri="{FF2B5EF4-FFF2-40B4-BE49-F238E27FC236}">
                <a16:creationId xmlns:a16="http://schemas.microsoft.com/office/drawing/2014/main" id="{DA71D337-742B-B079-166A-359081DA0B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5055" y="2642467"/>
            <a:ext cx="681990" cy="766322"/>
          </a:xfrm>
          <a:prstGeom prst="rect">
            <a:avLst/>
          </a:prstGeom>
        </p:spPr>
      </p:pic>
      <p:pic>
        <p:nvPicPr>
          <p:cNvPr id="9" name="Imagine 8">
            <a:extLst>
              <a:ext uri="{FF2B5EF4-FFF2-40B4-BE49-F238E27FC236}">
                <a16:creationId xmlns:a16="http://schemas.microsoft.com/office/drawing/2014/main" id="{03FB8EB9-5EF7-2587-93F3-B5166B0BFD2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3879" y="493008"/>
            <a:ext cx="3951076" cy="3225850"/>
          </a:xfrm>
          <a:prstGeom prst="rect">
            <a:avLst/>
          </a:prstGeom>
        </p:spPr>
      </p:pic>
      <p:pic>
        <p:nvPicPr>
          <p:cNvPr id="12" name="Imagine 11">
            <a:extLst>
              <a:ext uri="{FF2B5EF4-FFF2-40B4-BE49-F238E27FC236}">
                <a16:creationId xmlns:a16="http://schemas.microsoft.com/office/drawing/2014/main" id="{0280AB7F-736D-8E7E-4714-32A6E621BC5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60645" y="543460"/>
            <a:ext cx="3754755" cy="3148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105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70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4">
            <a:extLst>
              <a:ext uri="{FF2B5EF4-FFF2-40B4-BE49-F238E27FC236}">
                <a16:creationId xmlns:a16="http://schemas.microsoft.com/office/drawing/2014/main" id="{099BE4E0-9158-7A58-37CB-D61ABEC59726}"/>
              </a:ext>
            </a:extLst>
          </p:cNvPr>
          <p:cNvSpPr txBox="1"/>
          <p:nvPr/>
        </p:nvSpPr>
        <p:spPr>
          <a:xfrm>
            <a:off x="242568" y="4496848"/>
            <a:ext cx="8796019" cy="10727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05"/>
              </a:spcBef>
            </a:pPr>
            <a:r>
              <a:rPr lang="en-US" sz="4800" dirty="0">
                <a:solidFill>
                  <a:srgbClr val="FF0000"/>
                </a:solidFill>
                <a:latin typeface="Arial Black"/>
                <a:cs typeface="Arial Black"/>
              </a:rPr>
              <a:t>CUV</a:t>
            </a:r>
            <a:r>
              <a:rPr lang="ro-RO" sz="4800" dirty="0">
                <a:solidFill>
                  <a:srgbClr val="FF0000"/>
                </a:solidFill>
                <a:latin typeface="Arial Black"/>
                <a:cs typeface="Arial Black"/>
              </a:rPr>
              <a:t>Â</a:t>
            </a:r>
            <a:r>
              <a:rPr lang="en-US" sz="4800" dirty="0">
                <a:solidFill>
                  <a:srgbClr val="FF0000"/>
                </a:solidFill>
                <a:latin typeface="Arial Black"/>
                <a:cs typeface="Arial Black"/>
              </a:rPr>
              <a:t>NTUL INVITA</a:t>
            </a:r>
            <a:r>
              <a:rPr lang="ro-RO" sz="4800" dirty="0">
                <a:solidFill>
                  <a:srgbClr val="FF0000"/>
                </a:solidFill>
                <a:latin typeface="Arial Black"/>
                <a:cs typeface="Arial Black"/>
              </a:rPr>
              <a:t>Ț</a:t>
            </a:r>
            <a:r>
              <a:rPr lang="en-US" sz="4800" dirty="0">
                <a:solidFill>
                  <a:srgbClr val="FF0000"/>
                </a:solidFill>
                <a:latin typeface="Arial Black"/>
                <a:cs typeface="Arial Black"/>
              </a:rPr>
              <a:t>ILOR</a:t>
            </a:r>
          </a:p>
          <a:p>
            <a:pPr marL="1905" algn="ctr">
              <a:lnSpc>
                <a:spcPct val="100000"/>
              </a:lnSpc>
              <a:spcBef>
                <a:spcPts val="105"/>
              </a:spcBef>
            </a:pPr>
            <a:endParaRPr sz="2000" dirty="0">
              <a:solidFill>
                <a:schemeClr val="accent3">
                  <a:lumMod val="75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7A76A3B6-2BFC-40BC-69A2-B95EF2434365}"/>
              </a:ext>
            </a:extLst>
          </p:cNvPr>
          <p:cNvSpPr txBox="1"/>
          <p:nvPr/>
        </p:nvSpPr>
        <p:spPr>
          <a:xfrm>
            <a:off x="2606207" y="5396157"/>
            <a:ext cx="4159884" cy="6264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lang="en-US" sz="140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15 FEBRUARIE 2023</a:t>
            </a:r>
          </a:p>
          <a:p>
            <a:pPr algn="ctr">
              <a:lnSpc>
                <a:spcPct val="100000"/>
              </a:lnSpc>
              <a:spcBef>
                <a:spcPts val="105"/>
              </a:spcBef>
            </a:pPr>
            <a:endParaRPr sz="100" dirty="0">
              <a:solidFill>
                <a:schemeClr val="accent3">
                  <a:lumMod val="75000"/>
                </a:schemeClr>
              </a:solidFill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</a:pPr>
            <a:r>
              <a:rPr lang="ro-RO" sz="240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COMUNA  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COLT</a:t>
            </a:r>
            <a:r>
              <a:rPr lang="ro-RO" sz="240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Ă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U</a:t>
            </a:r>
            <a:endParaRPr sz="2400" dirty="0">
              <a:solidFill>
                <a:schemeClr val="accent3">
                  <a:lumMod val="75000"/>
                </a:schemeClr>
              </a:solidFill>
              <a:latin typeface="Arial Black"/>
              <a:cs typeface="Arial Black"/>
            </a:endParaRPr>
          </a:p>
        </p:txBody>
      </p:sp>
      <p:pic>
        <p:nvPicPr>
          <p:cNvPr id="10" name="Imagine 9">
            <a:extLst>
              <a:ext uri="{FF2B5EF4-FFF2-40B4-BE49-F238E27FC236}">
                <a16:creationId xmlns:a16="http://schemas.microsoft.com/office/drawing/2014/main" id="{FD6EF5C3-2D20-4473-FB2C-3D7B8039DA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09" y="6189274"/>
            <a:ext cx="8796019" cy="306006"/>
          </a:xfrm>
          <a:prstGeom prst="rect">
            <a:avLst/>
          </a:prstGeom>
        </p:spPr>
      </p:pic>
      <p:pic>
        <p:nvPicPr>
          <p:cNvPr id="24" name="Imagine 23">
            <a:extLst>
              <a:ext uri="{FF2B5EF4-FFF2-40B4-BE49-F238E27FC236}">
                <a16:creationId xmlns:a16="http://schemas.microsoft.com/office/drawing/2014/main" id="{D8512330-6380-4FB4-BBE9-F9408A79E7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8350" y="192106"/>
            <a:ext cx="2838450" cy="2989825"/>
          </a:xfrm>
          <a:prstGeom prst="rect">
            <a:avLst/>
          </a:prstGeom>
          <a:noFill/>
          <a:ln w="19050">
            <a:noFill/>
          </a:ln>
        </p:spPr>
      </p:pic>
      <p:pic>
        <p:nvPicPr>
          <p:cNvPr id="35" name="Imagine 34">
            <a:extLst>
              <a:ext uri="{FF2B5EF4-FFF2-40B4-BE49-F238E27FC236}">
                <a16:creationId xmlns:a16="http://schemas.microsoft.com/office/drawing/2014/main" id="{D1369BE1-E3A8-82DC-EA05-3A2D6264E4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2582" y="5239990"/>
            <a:ext cx="681990" cy="766322"/>
          </a:xfrm>
          <a:prstGeom prst="rect">
            <a:avLst/>
          </a:prstGeom>
        </p:spPr>
      </p:pic>
      <p:pic>
        <p:nvPicPr>
          <p:cNvPr id="38" name="Imagine 37">
            <a:extLst>
              <a:ext uri="{FF2B5EF4-FFF2-40B4-BE49-F238E27FC236}">
                <a16:creationId xmlns:a16="http://schemas.microsoft.com/office/drawing/2014/main" id="{BF6B97E0-719F-96DA-884C-0FD3E49B8C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6091" y="5239990"/>
            <a:ext cx="681990" cy="766322"/>
          </a:xfrm>
          <a:prstGeom prst="rect">
            <a:avLst/>
          </a:prstGeom>
        </p:spPr>
      </p:pic>
      <p:pic>
        <p:nvPicPr>
          <p:cNvPr id="4" name="Imagine 3">
            <a:extLst>
              <a:ext uri="{FF2B5EF4-FFF2-40B4-BE49-F238E27FC236}">
                <a16:creationId xmlns:a16="http://schemas.microsoft.com/office/drawing/2014/main" id="{B7E429C6-3FEA-BD94-C340-7AEF6D9ED1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145" y="192107"/>
            <a:ext cx="4937364" cy="3727772"/>
          </a:xfrm>
          <a:prstGeom prst="rect">
            <a:avLst/>
          </a:prstGeom>
        </p:spPr>
      </p:pic>
      <p:sp>
        <p:nvSpPr>
          <p:cNvPr id="7" name="Dreptunghi 6">
            <a:extLst>
              <a:ext uri="{FF2B5EF4-FFF2-40B4-BE49-F238E27FC236}">
                <a16:creationId xmlns:a16="http://schemas.microsoft.com/office/drawing/2014/main" id="{F0D8E913-0D51-EF80-A8F7-A30D655D6B68}"/>
              </a:ext>
            </a:extLst>
          </p:cNvPr>
          <p:cNvSpPr/>
          <p:nvPr/>
        </p:nvSpPr>
        <p:spPr>
          <a:xfrm>
            <a:off x="5638800" y="3364894"/>
            <a:ext cx="3006630" cy="5749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400" b="1" dirty="0">
                <a:solidFill>
                  <a:schemeClr val="accent3">
                    <a:lumMod val="50000"/>
                  </a:schemeClr>
                </a:solidFill>
              </a:rPr>
              <a:t>PRIMARIA COMUNEI COLTĂU</a:t>
            </a:r>
            <a:endParaRPr lang="en-US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659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29308" y="-2931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noFill/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87145" y="1844167"/>
            <a:ext cx="7554799" cy="314252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65100" marR="5080" indent="-153035" algn="ctr">
              <a:lnSpc>
                <a:spcPct val="100000"/>
              </a:lnSpc>
              <a:spcBef>
                <a:spcPts val="105"/>
              </a:spcBef>
              <a:buChar char="•"/>
              <a:tabLst>
                <a:tab pos="306705" algn="l"/>
              </a:tabLst>
            </a:pPr>
            <a:r>
              <a:rPr lang="ro-RO" sz="4000" dirty="0">
                <a:solidFill>
                  <a:srgbClr val="FFFF00"/>
                </a:solidFill>
                <a:latin typeface="Times New Roman"/>
                <a:cs typeface="Times New Roman"/>
              </a:rPr>
              <a:t>APRECIERE UCAAPI</a:t>
            </a:r>
          </a:p>
          <a:p>
            <a:pPr marL="165100" marR="5080" indent="-153035" algn="ctr">
              <a:lnSpc>
                <a:spcPct val="100000"/>
              </a:lnSpc>
              <a:spcBef>
                <a:spcPts val="105"/>
              </a:spcBef>
              <a:buChar char="•"/>
              <a:tabLst>
                <a:tab pos="306705" algn="l"/>
              </a:tabLst>
            </a:pPr>
            <a:endParaRPr lang="ro-RO" sz="4000" dirty="0">
              <a:solidFill>
                <a:srgbClr val="FFFF00"/>
              </a:solidFill>
              <a:latin typeface="Times New Roman"/>
              <a:cs typeface="Times New Roman"/>
            </a:endParaRPr>
          </a:p>
          <a:p>
            <a:pPr marL="165100" marR="5080" indent="-153035" algn="ctr">
              <a:lnSpc>
                <a:spcPct val="100000"/>
              </a:lnSpc>
              <a:spcBef>
                <a:spcPts val="105"/>
              </a:spcBef>
              <a:buChar char="•"/>
              <a:tabLst>
                <a:tab pos="306705" algn="l"/>
              </a:tabLst>
            </a:pPr>
            <a:endParaRPr lang="ro-RO" sz="4000" dirty="0">
              <a:solidFill>
                <a:srgbClr val="FFFF00"/>
              </a:solidFill>
              <a:latin typeface="Times New Roman"/>
              <a:cs typeface="Times New Roman"/>
            </a:endParaRPr>
          </a:p>
          <a:p>
            <a:pPr marL="165100" marR="5080" indent="-153035" algn="ctr">
              <a:lnSpc>
                <a:spcPct val="100000"/>
              </a:lnSpc>
              <a:spcBef>
                <a:spcPts val="105"/>
              </a:spcBef>
              <a:buChar char="•"/>
              <a:tabLst>
                <a:tab pos="306705" algn="l"/>
              </a:tabLst>
            </a:pPr>
            <a:endParaRPr lang="ro-RO" sz="4000" dirty="0">
              <a:solidFill>
                <a:srgbClr val="FFFF00"/>
              </a:solidFill>
              <a:latin typeface="Times New Roman"/>
              <a:cs typeface="Times New Roman"/>
            </a:endParaRPr>
          </a:p>
          <a:p>
            <a:pPr marL="165100" marR="5080" indent="-153035" algn="ctr">
              <a:lnSpc>
                <a:spcPct val="100000"/>
              </a:lnSpc>
              <a:spcBef>
                <a:spcPts val="105"/>
              </a:spcBef>
              <a:buChar char="•"/>
              <a:tabLst>
                <a:tab pos="306705" algn="l"/>
              </a:tabLst>
            </a:pPr>
            <a:r>
              <a:rPr lang="ro-RO" sz="400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endParaRPr sz="4000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  <p:pic>
        <p:nvPicPr>
          <p:cNvPr id="9" name="Imagine 8">
            <a:extLst>
              <a:ext uri="{FF2B5EF4-FFF2-40B4-BE49-F238E27FC236}">
                <a16:creationId xmlns:a16="http://schemas.microsoft.com/office/drawing/2014/main" id="{BD37860F-AD25-73F9-0B2F-F2A203D822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" y="1371599"/>
            <a:ext cx="9095642" cy="5483469"/>
          </a:xfrm>
          <a:prstGeom prst="rect">
            <a:avLst/>
          </a:prstGeom>
        </p:spPr>
      </p:pic>
      <p:sp>
        <p:nvSpPr>
          <p:cNvPr id="11" name="CasetăText 10">
            <a:extLst>
              <a:ext uri="{FF2B5EF4-FFF2-40B4-BE49-F238E27FC236}">
                <a16:creationId xmlns:a16="http://schemas.microsoft.com/office/drawing/2014/main" id="{E507A03F-E352-ACC5-7DAA-4AEE8E838912}"/>
              </a:ext>
            </a:extLst>
          </p:cNvPr>
          <p:cNvSpPr txBox="1"/>
          <p:nvPr/>
        </p:nvSpPr>
        <p:spPr>
          <a:xfrm>
            <a:off x="1828800" y="6273962"/>
            <a:ext cx="6260305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165100" marR="5080" indent="-153035" algn="ctr">
              <a:lnSpc>
                <a:spcPct val="100000"/>
              </a:lnSpc>
              <a:spcBef>
                <a:spcPts val="105"/>
              </a:spcBef>
              <a:buChar char="•"/>
              <a:tabLst>
                <a:tab pos="306705" algn="l"/>
              </a:tabLst>
            </a:pPr>
            <a:r>
              <a:rPr lang="ro-RO" sz="1800" dirty="0">
                <a:solidFill>
                  <a:srgbClr val="FFFF00"/>
                </a:solidFill>
                <a:latin typeface="Times New Roman"/>
                <a:cs typeface="Times New Roman"/>
                <a:hlinkClick r:id="rId3"/>
              </a:rPr>
              <a:t>https://youtu.be/50KeJlbmKIA</a:t>
            </a:r>
            <a:endParaRPr lang="ro-RO" sz="1800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  <p:sp>
        <p:nvSpPr>
          <p:cNvPr id="12" name="Dreptunghi 11">
            <a:extLst>
              <a:ext uri="{FF2B5EF4-FFF2-40B4-BE49-F238E27FC236}">
                <a16:creationId xmlns:a16="http://schemas.microsoft.com/office/drawing/2014/main" id="{CDFF0C6D-D5ED-4553-B6FF-B594FF698A53}"/>
              </a:ext>
            </a:extLst>
          </p:cNvPr>
          <p:cNvSpPr/>
          <p:nvPr/>
        </p:nvSpPr>
        <p:spPr>
          <a:xfrm>
            <a:off x="-29308" y="31485"/>
            <a:ext cx="9144000" cy="11283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sz="2400" b="1" dirty="0">
              <a:solidFill>
                <a:srgbClr val="FF0000"/>
              </a:solidFill>
            </a:endParaRPr>
          </a:p>
          <a:p>
            <a:pPr algn="ctr"/>
            <a:r>
              <a:rPr lang="ro-RO" sz="2400" b="1" dirty="0">
                <a:solidFill>
                  <a:srgbClr val="FF0000"/>
                </a:solidFill>
              </a:rPr>
              <a:t>APRECIEREA  UTILITATII AUDITULUI PUBLIC INTERN ASOCIATIV</a:t>
            </a:r>
          </a:p>
          <a:p>
            <a:pPr algn="ctr"/>
            <a:r>
              <a:rPr lang="ro-RO" sz="1400" b="1" dirty="0">
                <a:solidFill>
                  <a:srgbClr val="FF0000"/>
                </a:solidFill>
              </a:rPr>
              <a:t>ALOCUTIUNEA d-nei  DIRECTOR UCAAPI – MINISTERUL FINANTELOR  – MARIOARA DIACONESCU 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13" name="Dreptunghi: colțuri rotunjite 12">
            <a:extLst>
              <a:ext uri="{FF2B5EF4-FFF2-40B4-BE49-F238E27FC236}">
                <a16:creationId xmlns:a16="http://schemas.microsoft.com/office/drawing/2014/main" id="{DDE25DD7-92C8-4A8A-C02B-BE2EAE53D9A7}"/>
              </a:ext>
            </a:extLst>
          </p:cNvPr>
          <p:cNvSpPr/>
          <p:nvPr/>
        </p:nvSpPr>
        <p:spPr>
          <a:xfrm>
            <a:off x="304800" y="1598711"/>
            <a:ext cx="2286000" cy="9906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b="1" dirty="0">
                <a:solidFill>
                  <a:schemeClr val="tx1"/>
                </a:solidFill>
              </a:rPr>
              <a:t>ADUNAREA GENERALA </a:t>
            </a:r>
            <a:r>
              <a:rPr lang="ro-RO" b="1" dirty="0" err="1">
                <a:solidFill>
                  <a:schemeClr val="tx1"/>
                </a:solidFill>
              </a:rPr>
              <a:t>A.Co.R</a:t>
            </a:r>
            <a:r>
              <a:rPr lang="ro-RO" b="1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ro-RO" b="1" dirty="0">
                <a:solidFill>
                  <a:schemeClr val="tx1"/>
                </a:solidFill>
              </a:rPr>
              <a:t>5-8 FEBRUARIE 2023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258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4">
            <a:extLst>
              <a:ext uri="{FF2B5EF4-FFF2-40B4-BE49-F238E27FC236}">
                <a16:creationId xmlns:a16="http://schemas.microsoft.com/office/drawing/2014/main" id="{099BE4E0-9158-7A58-37CB-D61ABEC59726}"/>
              </a:ext>
            </a:extLst>
          </p:cNvPr>
          <p:cNvSpPr txBox="1"/>
          <p:nvPr/>
        </p:nvSpPr>
        <p:spPr>
          <a:xfrm>
            <a:off x="173990" y="3965661"/>
            <a:ext cx="8796019" cy="143180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05"/>
              </a:spcBef>
            </a:pP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CUVANTUL D-LUI PRESEDINTE AL CURTII DE CONTURI A ROMANIEI</a:t>
            </a:r>
          </a:p>
          <a:p>
            <a:pPr marL="1905" algn="ctr">
              <a:lnSpc>
                <a:spcPct val="100000"/>
              </a:lnSpc>
              <a:spcBef>
                <a:spcPts val="105"/>
              </a:spcBef>
            </a:pPr>
            <a:endParaRPr lang="en-US" sz="1050" dirty="0">
              <a:solidFill>
                <a:srgbClr val="FF0000"/>
              </a:solidFill>
              <a:latin typeface="Arial Black"/>
              <a:cs typeface="Arial Black"/>
            </a:endParaRPr>
          </a:p>
          <a:p>
            <a:pPr marL="1905" algn="ctr">
              <a:lnSpc>
                <a:spcPct val="100000"/>
              </a:lnSpc>
              <a:spcBef>
                <a:spcPts val="105"/>
              </a:spcBef>
            </a:pPr>
            <a:r>
              <a:rPr lang="en-US" sz="4000" dirty="0">
                <a:solidFill>
                  <a:srgbClr val="FF0000"/>
                </a:solidFill>
                <a:latin typeface="Arial Black"/>
                <a:cs typeface="Arial Black"/>
              </a:rPr>
              <a:t>Mihai BUSUIOC</a:t>
            </a:r>
            <a:endParaRPr sz="4000" dirty="0">
              <a:solidFill>
                <a:srgbClr val="FF0000"/>
              </a:solidFill>
              <a:latin typeface="Arial Black"/>
              <a:cs typeface="Arial Black"/>
            </a:endParaRPr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7A76A3B6-2BFC-40BC-69A2-B95EF2434365}"/>
              </a:ext>
            </a:extLst>
          </p:cNvPr>
          <p:cNvSpPr txBox="1"/>
          <p:nvPr/>
        </p:nvSpPr>
        <p:spPr>
          <a:xfrm>
            <a:off x="2606207" y="5396157"/>
            <a:ext cx="4159884" cy="4725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lang="en-US" sz="140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15 FEBRUARIE 2023</a:t>
            </a:r>
          </a:p>
          <a:p>
            <a:pPr algn="ctr">
              <a:lnSpc>
                <a:spcPct val="100000"/>
              </a:lnSpc>
              <a:spcBef>
                <a:spcPts val="105"/>
              </a:spcBef>
            </a:pPr>
            <a:endParaRPr sz="100" dirty="0">
              <a:solidFill>
                <a:schemeClr val="accent3">
                  <a:lumMod val="75000"/>
                </a:schemeClr>
              </a:solidFill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</a:pPr>
            <a:r>
              <a:rPr lang="en-US" sz="140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COLT</a:t>
            </a:r>
            <a:r>
              <a:rPr lang="ro-RO" sz="140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Ă</a:t>
            </a:r>
            <a:r>
              <a:rPr lang="en-US" sz="140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U- CASTELUL TELEKI</a:t>
            </a:r>
            <a:endParaRPr sz="1400" dirty="0">
              <a:solidFill>
                <a:schemeClr val="accent3">
                  <a:lumMod val="75000"/>
                </a:schemeClr>
              </a:solidFill>
              <a:latin typeface="Arial Black"/>
              <a:cs typeface="Arial Black"/>
            </a:endParaRPr>
          </a:p>
        </p:txBody>
      </p:sp>
      <p:pic>
        <p:nvPicPr>
          <p:cNvPr id="10" name="Imagine 9">
            <a:extLst>
              <a:ext uri="{FF2B5EF4-FFF2-40B4-BE49-F238E27FC236}">
                <a16:creationId xmlns:a16="http://schemas.microsoft.com/office/drawing/2014/main" id="{FD6EF5C3-2D20-4473-FB2C-3D7B8039DA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09" y="6189274"/>
            <a:ext cx="8796019" cy="306006"/>
          </a:xfrm>
          <a:prstGeom prst="rect">
            <a:avLst/>
          </a:prstGeom>
        </p:spPr>
      </p:pic>
      <p:pic>
        <p:nvPicPr>
          <p:cNvPr id="24" name="Imagine 23">
            <a:extLst>
              <a:ext uri="{FF2B5EF4-FFF2-40B4-BE49-F238E27FC236}">
                <a16:creationId xmlns:a16="http://schemas.microsoft.com/office/drawing/2014/main" id="{D8512330-6380-4FB4-BBE9-F9408A79E7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922" y="609600"/>
            <a:ext cx="1992628" cy="2499576"/>
          </a:xfrm>
          <a:prstGeom prst="rect">
            <a:avLst/>
          </a:prstGeom>
          <a:noFill/>
          <a:ln w="19050">
            <a:noFill/>
          </a:ln>
        </p:spPr>
      </p:pic>
      <p:pic>
        <p:nvPicPr>
          <p:cNvPr id="35" name="Imagine 34">
            <a:extLst>
              <a:ext uri="{FF2B5EF4-FFF2-40B4-BE49-F238E27FC236}">
                <a16:creationId xmlns:a16="http://schemas.microsoft.com/office/drawing/2014/main" id="{D1369BE1-E3A8-82DC-EA05-3A2D6264E4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9579" y="5175851"/>
            <a:ext cx="681990" cy="766322"/>
          </a:xfrm>
          <a:prstGeom prst="rect">
            <a:avLst/>
          </a:prstGeom>
        </p:spPr>
      </p:pic>
      <p:pic>
        <p:nvPicPr>
          <p:cNvPr id="38" name="Imagine 37">
            <a:extLst>
              <a:ext uri="{FF2B5EF4-FFF2-40B4-BE49-F238E27FC236}">
                <a16:creationId xmlns:a16="http://schemas.microsoft.com/office/drawing/2014/main" id="{BF6B97E0-719F-96DA-884C-0FD3E49B8C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200" y="5095890"/>
            <a:ext cx="681990" cy="766322"/>
          </a:xfrm>
          <a:prstGeom prst="rect">
            <a:avLst/>
          </a:prstGeom>
        </p:spPr>
      </p:pic>
      <p:pic>
        <p:nvPicPr>
          <p:cNvPr id="2" name="Picture 10">
            <a:extLst>
              <a:ext uri="{FF2B5EF4-FFF2-40B4-BE49-F238E27FC236}">
                <a16:creationId xmlns:a16="http://schemas.microsoft.com/office/drawing/2014/main" id="{99D43DD8-D097-E732-D937-CD693B5525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9711" y="343360"/>
            <a:ext cx="3344742" cy="3360095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E8528368-3FC9-9CF0-C7E6-4D3F56245D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9548" y="525490"/>
            <a:ext cx="2410461" cy="3213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4355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4">
            <a:extLst>
              <a:ext uri="{FF2B5EF4-FFF2-40B4-BE49-F238E27FC236}">
                <a16:creationId xmlns:a16="http://schemas.microsoft.com/office/drawing/2014/main" id="{099BE4E0-9158-7A58-37CB-D61ABEC59726}"/>
              </a:ext>
            </a:extLst>
          </p:cNvPr>
          <p:cNvSpPr txBox="1"/>
          <p:nvPr/>
        </p:nvSpPr>
        <p:spPr>
          <a:xfrm>
            <a:off x="297815" y="3775787"/>
            <a:ext cx="8796019" cy="10727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05"/>
              </a:spcBef>
            </a:pPr>
            <a:r>
              <a:rPr lang="ro-RO" sz="4800" dirty="0">
                <a:solidFill>
                  <a:srgbClr val="FF0000"/>
                </a:solidFill>
                <a:latin typeface="Arial Black"/>
                <a:cs typeface="Arial Black"/>
              </a:rPr>
              <a:t>ADUNAREA GENERALA</a:t>
            </a:r>
            <a:endParaRPr lang="en-US" sz="4800" dirty="0">
              <a:solidFill>
                <a:srgbClr val="FF0000"/>
              </a:solidFill>
              <a:latin typeface="Arial Black"/>
              <a:cs typeface="Arial Black"/>
            </a:endParaRPr>
          </a:p>
          <a:p>
            <a:pPr marL="1905" algn="ctr">
              <a:lnSpc>
                <a:spcPct val="100000"/>
              </a:lnSpc>
              <a:spcBef>
                <a:spcPts val="105"/>
              </a:spcBef>
            </a:pPr>
            <a:endParaRPr sz="2000" dirty="0">
              <a:solidFill>
                <a:schemeClr val="accent3">
                  <a:lumMod val="75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7A76A3B6-2BFC-40BC-69A2-B95EF2434365}"/>
              </a:ext>
            </a:extLst>
          </p:cNvPr>
          <p:cNvSpPr txBox="1"/>
          <p:nvPr/>
        </p:nvSpPr>
        <p:spPr>
          <a:xfrm>
            <a:off x="2577632" y="5082929"/>
            <a:ext cx="4159884" cy="6264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lang="en-US" sz="140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15 FEBRUARIE 2023</a:t>
            </a:r>
          </a:p>
          <a:p>
            <a:pPr algn="ctr">
              <a:lnSpc>
                <a:spcPct val="100000"/>
              </a:lnSpc>
              <a:spcBef>
                <a:spcPts val="105"/>
              </a:spcBef>
            </a:pPr>
            <a:endParaRPr sz="100" dirty="0">
              <a:solidFill>
                <a:schemeClr val="accent3">
                  <a:lumMod val="75000"/>
                </a:schemeClr>
              </a:solidFill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</a:pPr>
            <a:r>
              <a:rPr lang="ro-RO" sz="240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COMUNA  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COLT</a:t>
            </a:r>
            <a:r>
              <a:rPr lang="ro-RO" sz="240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Ă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U</a:t>
            </a:r>
            <a:endParaRPr sz="2400" dirty="0">
              <a:solidFill>
                <a:schemeClr val="accent3">
                  <a:lumMod val="75000"/>
                </a:schemeClr>
              </a:solidFill>
              <a:latin typeface="Arial Black"/>
              <a:cs typeface="Arial Black"/>
            </a:endParaRPr>
          </a:p>
        </p:txBody>
      </p:sp>
      <p:pic>
        <p:nvPicPr>
          <p:cNvPr id="10" name="Imagine 9">
            <a:extLst>
              <a:ext uri="{FF2B5EF4-FFF2-40B4-BE49-F238E27FC236}">
                <a16:creationId xmlns:a16="http://schemas.microsoft.com/office/drawing/2014/main" id="{FD6EF5C3-2D20-4473-FB2C-3D7B8039DA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09" y="6189274"/>
            <a:ext cx="8796019" cy="306006"/>
          </a:xfrm>
          <a:prstGeom prst="rect">
            <a:avLst/>
          </a:prstGeom>
        </p:spPr>
      </p:pic>
      <p:pic>
        <p:nvPicPr>
          <p:cNvPr id="24" name="Imagine 23">
            <a:extLst>
              <a:ext uri="{FF2B5EF4-FFF2-40B4-BE49-F238E27FC236}">
                <a16:creationId xmlns:a16="http://schemas.microsoft.com/office/drawing/2014/main" id="{D8512330-6380-4FB4-BBE9-F9408A79E7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827" y="187609"/>
            <a:ext cx="2797080" cy="3040539"/>
          </a:xfrm>
          <a:prstGeom prst="rect">
            <a:avLst/>
          </a:prstGeom>
          <a:noFill/>
          <a:ln w="19050">
            <a:noFill/>
          </a:ln>
        </p:spPr>
      </p:pic>
      <p:pic>
        <p:nvPicPr>
          <p:cNvPr id="35" name="Imagine 34">
            <a:extLst>
              <a:ext uri="{FF2B5EF4-FFF2-40B4-BE49-F238E27FC236}">
                <a16:creationId xmlns:a16="http://schemas.microsoft.com/office/drawing/2014/main" id="{D1369BE1-E3A8-82DC-EA05-3A2D6264E4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2582" y="5239990"/>
            <a:ext cx="681990" cy="766322"/>
          </a:xfrm>
          <a:prstGeom prst="rect">
            <a:avLst/>
          </a:prstGeom>
        </p:spPr>
      </p:pic>
      <p:pic>
        <p:nvPicPr>
          <p:cNvPr id="38" name="Imagine 37">
            <a:extLst>
              <a:ext uri="{FF2B5EF4-FFF2-40B4-BE49-F238E27FC236}">
                <a16:creationId xmlns:a16="http://schemas.microsoft.com/office/drawing/2014/main" id="{BF6B97E0-719F-96DA-884C-0FD3E49B8C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6091" y="5239990"/>
            <a:ext cx="681990" cy="766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73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800" y="1828800"/>
            <a:ext cx="8490438" cy="47244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pPr marL="241300" marR="5080" indent="-228600" algn="just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241300" algn="l"/>
              </a:tabLst>
            </a:pPr>
            <a:endParaRPr lang="ro-RO" sz="1400" dirty="0">
              <a:latin typeface="Arial"/>
              <a:cs typeface="Arial"/>
            </a:endParaRPr>
          </a:p>
          <a:p>
            <a:pPr marL="241300" marR="5080" indent="-228600" algn="just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241300" algn="l"/>
              </a:tabLst>
            </a:pPr>
            <a:r>
              <a:rPr lang="en-US" sz="1400" dirty="0" err="1">
                <a:latin typeface="Arial"/>
                <a:cs typeface="Arial"/>
              </a:rPr>
              <a:t>Prezentarea</a:t>
            </a:r>
            <a:r>
              <a:rPr lang="en-US" sz="1400" spc="375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Raportului</a:t>
            </a:r>
            <a:r>
              <a:rPr lang="en-US" sz="1400" spc="390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de</a:t>
            </a:r>
            <a:r>
              <a:rPr lang="en-US" sz="1400" spc="375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activitate</a:t>
            </a:r>
            <a:r>
              <a:rPr lang="en-US" sz="1400" spc="385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al</a:t>
            </a:r>
            <a:r>
              <a:rPr lang="en-US" sz="1400" spc="39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Președintelui</a:t>
            </a:r>
            <a:r>
              <a:rPr lang="en-US" sz="1400" spc="395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Filialei</a:t>
            </a:r>
            <a:r>
              <a:rPr lang="en-US" sz="1400" spc="375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Județene</a:t>
            </a:r>
            <a:r>
              <a:rPr lang="en-US" sz="1400" spc="39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Maramureș</a:t>
            </a:r>
            <a:r>
              <a:rPr lang="en-US" sz="1400" spc="380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a</a:t>
            </a:r>
            <a:r>
              <a:rPr lang="en-US" sz="1400" spc="385" dirty="0">
                <a:latin typeface="Arial"/>
                <a:cs typeface="Arial"/>
              </a:rPr>
              <a:t> </a:t>
            </a:r>
            <a:r>
              <a:rPr lang="en-US" sz="1400" spc="-10" dirty="0" err="1">
                <a:latin typeface="Arial"/>
                <a:cs typeface="Arial"/>
              </a:rPr>
              <a:t>Asociației</a:t>
            </a:r>
            <a:r>
              <a:rPr lang="en-US" sz="1400" spc="-1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Comunelor</a:t>
            </a:r>
            <a:r>
              <a:rPr lang="en-US" sz="1400" spc="-60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din</a:t>
            </a:r>
            <a:r>
              <a:rPr lang="en-US" sz="1400" spc="-3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România</a:t>
            </a:r>
            <a:r>
              <a:rPr lang="en-US" sz="1400" spc="-5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în</a:t>
            </a:r>
            <a:r>
              <a:rPr lang="en-US" sz="1400" spc="-35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cursul</a:t>
            </a:r>
            <a:r>
              <a:rPr lang="en-US" sz="1400" spc="-6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anului</a:t>
            </a:r>
            <a:r>
              <a:rPr lang="en-US" sz="1400" spc="-40" dirty="0">
                <a:latin typeface="Arial"/>
                <a:cs typeface="Arial"/>
              </a:rPr>
              <a:t> </a:t>
            </a:r>
            <a:r>
              <a:rPr lang="en-US" sz="1400" spc="-10" dirty="0">
                <a:latin typeface="Arial"/>
                <a:cs typeface="Arial"/>
              </a:rPr>
              <a:t>2022;</a:t>
            </a:r>
            <a:endParaRPr lang="en-US" sz="1400" dirty="0">
              <a:latin typeface="Arial"/>
              <a:cs typeface="Arial"/>
            </a:endParaRPr>
          </a:p>
          <a:p>
            <a:pPr marL="241300" marR="5080" indent="-228600" algn="just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241300" algn="l"/>
              </a:tabLst>
            </a:pPr>
            <a:r>
              <a:rPr lang="en-US" sz="1400" dirty="0" err="1">
                <a:latin typeface="Arial"/>
                <a:cs typeface="Arial"/>
              </a:rPr>
              <a:t>Proiect</a:t>
            </a:r>
            <a:r>
              <a:rPr lang="en-US" sz="1400" spc="-60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de</a:t>
            </a:r>
            <a:r>
              <a:rPr lang="en-US" sz="1400" spc="-5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hotărâre</a:t>
            </a:r>
            <a:r>
              <a:rPr lang="en-US" sz="1400" spc="-6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privind</a:t>
            </a:r>
            <a:r>
              <a:rPr lang="en-US" sz="1400" spc="-45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aprobarea</a:t>
            </a:r>
            <a:r>
              <a:rPr lang="en-US" sz="1400" spc="-5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Raportului</a:t>
            </a:r>
            <a:r>
              <a:rPr lang="en-US" sz="1400" spc="-45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privind</a:t>
            </a:r>
            <a:r>
              <a:rPr lang="en-US" sz="1400" spc="-4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activitatea</a:t>
            </a:r>
            <a:r>
              <a:rPr lang="en-US" sz="1400" spc="-45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de</a:t>
            </a:r>
            <a:r>
              <a:rPr lang="en-US" sz="1400" spc="-50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audit</a:t>
            </a:r>
            <a:r>
              <a:rPr lang="en-US" sz="1400" spc="-60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public</a:t>
            </a:r>
            <a:r>
              <a:rPr lang="en-US" sz="1400" spc="-40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intern</a:t>
            </a:r>
            <a:r>
              <a:rPr lang="en-US" sz="1400" spc="-45" dirty="0">
                <a:latin typeface="Arial"/>
                <a:cs typeface="Arial"/>
              </a:rPr>
              <a:t> </a:t>
            </a:r>
            <a:r>
              <a:rPr lang="en-US" sz="1400" spc="-10" dirty="0" err="1">
                <a:latin typeface="Arial"/>
                <a:cs typeface="Arial"/>
              </a:rPr>
              <a:t>desfașurată</a:t>
            </a:r>
            <a:r>
              <a:rPr lang="en-US" sz="1400" spc="-1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în</a:t>
            </a:r>
            <a:r>
              <a:rPr lang="en-US" sz="1400" spc="355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sistem</a:t>
            </a:r>
            <a:r>
              <a:rPr lang="en-US" sz="1400" spc="37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asociativ</a:t>
            </a:r>
            <a:r>
              <a:rPr lang="en-US" sz="1400" spc="380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de</a:t>
            </a:r>
            <a:r>
              <a:rPr lang="en-US" sz="1400" spc="375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către</a:t>
            </a:r>
            <a:r>
              <a:rPr lang="en-US" sz="1400" spc="36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structura</a:t>
            </a:r>
            <a:r>
              <a:rPr lang="en-US" sz="1400" spc="37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specializată</a:t>
            </a:r>
            <a:r>
              <a:rPr lang="en-US" sz="1400" spc="380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a</a:t>
            </a:r>
            <a:r>
              <a:rPr lang="en-US" sz="1400" spc="37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Filialei</a:t>
            </a:r>
            <a:r>
              <a:rPr lang="en-US" sz="1400" spc="375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Județene</a:t>
            </a:r>
            <a:r>
              <a:rPr lang="en-US" sz="1400" spc="37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Maramureș</a:t>
            </a:r>
            <a:r>
              <a:rPr lang="en-US" sz="1400" spc="365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a</a:t>
            </a:r>
            <a:r>
              <a:rPr lang="en-US" sz="1400" spc="375" dirty="0">
                <a:latin typeface="Arial"/>
                <a:cs typeface="Arial"/>
              </a:rPr>
              <a:t> </a:t>
            </a:r>
            <a:r>
              <a:rPr lang="en-US" sz="1400" spc="-10" dirty="0" err="1">
                <a:latin typeface="Arial"/>
                <a:cs typeface="Arial"/>
              </a:rPr>
              <a:t>Asociației</a:t>
            </a:r>
            <a:r>
              <a:rPr lang="en-US" sz="1400" spc="-1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Comunelor</a:t>
            </a:r>
            <a:r>
              <a:rPr lang="en-US" sz="1400" spc="95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din</a:t>
            </a:r>
            <a:r>
              <a:rPr lang="en-US" sz="1400" spc="105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România</a:t>
            </a:r>
            <a:r>
              <a:rPr lang="en-US" sz="1400" spc="100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–</a:t>
            </a:r>
            <a:r>
              <a:rPr lang="en-US" sz="1400" spc="105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Biroul</a:t>
            </a:r>
            <a:r>
              <a:rPr lang="en-US" sz="1400" spc="105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de</a:t>
            </a:r>
            <a:r>
              <a:rPr lang="en-US" sz="1400" spc="95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Audit</a:t>
            </a:r>
            <a:r>
              <a:rPr lang="en-US" sz="1400" spc="114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Public</a:t>
            </a:r>
            <a:r>
              <a:rPr lang="en-US" sz="1400" spc="110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Intern</a:t>
            </a:r>
            <a:r>
              <a:rPr lang="en-US" sz="1400" spc="105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(BAPI),</a:t>
            </a:r>
            <a:r>
              <a:rPr lang="en-US" sz="1400" spc="105" dirty="0">
                <a:latin typeface="Arial"/>
                <a:cs typeface="Arial"/>
              </a:rPr>
              <a:t> </a:t>
            </a:r>
            <a:r>
              <a:rPr lang="en-US" sz="1400" spc="105" dirty="0" err="1">
                <a:latin typeface="Arial"/>
                <a:cs typeface="Arial"/>
              </a:rPr>
              <a:t>inaintat</a:t>
            </a:r>
            <a:r>
              <a:rPr lang="en-US" sz="1400" spc="105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către</a:t>
            </a:r>
            <a:r>
              <a:rPr lang="en-US" sz="1400" spc="39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structura</a:t>
            </a:r>
            <a:r>
              <a:rPr lang="en-US" sz="1400" spc="395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centrală</a:t>
            </a:r>
            <a:r>
              <a:rPr lang="en-US" sz="1400" spc="385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a</a:t>
            </a:r>
            <a:r>
              <a:rPr lang="en-US" sz="1400" spc="395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Ministerului</a:t>
            </a:r>
            <a:r>
              <a:rPr lang="en-US" sz="1400" spc="395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Finanțelor</a:t>
            </a:r>
            <a:r>
              <a:rPr lang="en-US" sz="1400" spc="395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Publice</a:t>
            </a:r>
            <a:r>
              <a:rPr lang="en-US" sz="1400" spc="380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(UCAAPI)</a:t>
            </a:r>
            <a:r>
              <a:rPr lang="en-US" sz="1400" spc="395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și</a:t>
            </a:r>
            <a:r>
              <a:rPr lang="en-US" sz="1400" spc="390" dirty="0">
                <a:latin typeface="Arial"/>
                <a:cs typeface="Arial"/>
              </a:rPr>
              <a:t> </a:t>
            </a:r>
            <a:r>
              <a:rPr lang="en-US" sz="1400" spc="-10" dirty="0" err="1">
                <a:latin typeface="Arial"/>
                <a:cs typeface="Arial"/>
              </a:rPr>
              <a:t>către</a:t>
            </a:r>
            <a:r>
              <a:rPr lang="en-US" sz="1400" spc="-10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Camera</a:t>
            </a:r>
            <a:r>
              <a:rPr lang="en-US" sz="1400" spc="-45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de</a:t>
            </a:r>
            <a:r>
              <a:rPr lang="en-US" sz="1400" spc="-45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Conturi</a:t>
            </a:r>
            <a:r>
              <a:rPr lang="en-US" sz="1400" spc="-35" dirty="0">
                <a:latin typeface="Arial"/>
                <a:cs typeface="Arial"/>
              </a:rPr>
              <a:t> </a:t>
            </a:r>
            <a:r>
              <a:rPr lang="en-US" sz="1400" spc="-10" dirty="0" err="1">
                <a:latin typeface="Arial"/>
                <a:cs typeface="Arial"/>
              </a:rPr>
              <a:t>Maramureș</a:t>
            </a:r>
            <a:r>
              <a:rPr lang="en-US" sz="1400" spc="-10" dirty="0">
                <a:latin typeface="Arial"/>
                <a:cs typeface="Arial"/>
              </a:rPr>
              <a:t>;</a:t>
            </a:r>
          </a:p>
          <a:p>
            <a:pPr marL="241300" marR="5080" indent="-228600" algn="just">
              <a:spcBef>
                <a:spcPts val="300"/>
              </a:spcBef>
              <a:buFontTx/>
              <a:buAutoNum type="arabicPeriod"/>
              <a:tabLst>
                <a:tab pos="241300" algn="l"/>
              </a:tabLst>
            </a:pPr>
            <a:r>
              <a:rPr lang="en-US" sz="1400" dirty="0" err="1">
                <a:latin typeface="Arial"/>
                <a:cs typeface="Arial"/>
              </a:rPr>
              <a:t>Proiect</a:t>
            </a:r>
            <a:r>
              <a:rPr lang="en-US" sz="1400" spc="25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de</a:t>
            </a:r>
            <a:r>
              <a:rPr lang="en-US" sz="1400" spc="3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hotărâre</a:t>
            </a:r>
            <a:r>
              <a:rPr lang="en-US" sz="1400" spc="35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privind</a:t>
            </a:r>
            <a:r>
              <a:rPr lang="en-US" sz="1400" spc="4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aprobarea</a:t>
            </a:r>
            <a:r>
              <a:rPr lang="en-US" sz="1400" spc="2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Raportului</a:t>
            </a:r>
            <a:r>
              <a:rPr lang="en-US" sz="1400" spc="35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cenzorului</a:t>
            </a:r>
            <a:r>
              <a:rPr lang="en-US" sz="1400" spc="4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statutar</a:t>
            </a:r>
            <a:r>
              <a:rPr lang="en-US" sz="1400" spc="35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al</a:t>
            </a:r>
            <a:r>
              <a:rPr lang="en-US" sz="1400" spc="35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Filialei</a:t>
            </a:r>
            <a:r>
              <a:rPr lang="en-US" sz="1400" spc="3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Județene</a:t>
            </a:r>
            <a:r>
              <a:rPr lang="en-US" sz="1400" spc="35" dirty="0">
                <a:latin typeface="Arial"/>
                <a:cs typeface="Arial"/>
              </a:rPr>
              <a:t> </a:t>
            </a:r>
            <a:r>
              <a:rPr lang="en-US" sz="1400" spc="-10" dirty="0" err="1">
                <a:latin typeface="Arial"/>
                <a:cs typeface="Arial"/>
              </a:rPr>
              <a:t>Maramureș</a:t>
            </a:r>
            <a:r>
              <a:rPr lang="en-US" sz="1400" spc="-10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a</a:t>
            </a:r>
            <a:r>
              <a:rPr lang="en-US" sz="1400" spc="-11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Asociației</a:t>
            </a:r>
            <a:r>
              <a:rPr lang="en-US" sz="1400" spc="-5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Comunelor</a:t>
            </a:r>
            <a:r>
              <a:rPr lang="en-US" sz="1400" spc="-50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din</a:t>
            </a:r>
            <a:r>
              <a:rPr lang="en-US" sz="1400" spc="-35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România</a:t>
            </a:r>
            <a:r>
              <a:rPr lang="en-US" sz="1400" spc="-40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la</a:t>
            </a:r>
            <a:r>
              <a:rPr lang="en-US" sz="1400" spc="-3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la</a:t>
            </a:r>
            <a:r>
              <a:rPr lang="en-US" sz="1400" spc="-25" dirty="0">
                <a:latin typeface="Arial"/>
                <a:cs typeface="Arial"/>
              </a:rPr>
              <a:t> </a:t>
            </a:r>
            <a:r>
              <a:rPr lang="en-US" sz="1400" spc="-10" dirty="0">
                <a:latin typeface="Arial"/>
                <a:cs typeface="Arial"/>
              </a:rPr>
              <a:t>31.12.202;</a:t>
            </a:r>
            <a:endParaRPr lang="en-US" sz="1400" dirty="0">
              <a:latin typeface="Arial"/>
              <a:cs typeface="Arial"/>
            </a:endParaRPr>
          </a:p>
          <a:p>
            <a:pPr marL="241300" marR="6350" indent="-228600" algn="just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241300" algn="l"/>
              </a:tabLst>
            </a:pPr>
            <a:r>
              <a:rPr lang="en-US" sz="1400" dirty="0" err="1">
                <a:latin typeface="Arial"/>
                <a:cs typeface="Arial"/>
              </a:rPr>
              <a:t>Proiect</a:t>
            </a:r>
            <a:r>
              <a:rPr lang="en-US" sz="1400" spc="-5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de</a:t>
            </a:r>
            <a:r>
              <a:rPr lang="en-US" sz="1400" spc="-25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hotărâre</a:t>
            </a:r>
            <a:r>
              <a:rPr lang="en-US" sz="1400" spc="-1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privind</a:t>
            </a:r>
            <a:r>
              <a:rPr lang="en-US" sz="1400" spc="-15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aprobarea</a:t>
            </a:r>
            <a:r>
              <a:rPr lang="en-US" sz="1400" spc="-25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repartizării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excedentului</a:t>
            </a:r>
            <a:r>
              <a:rPr lang="en-US" sz="1400" spc="-15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realizat</a:t>
            </a:r>
            <a:r>
              <a:rPr lang="en-US" sz="1400" dirty="0">
                <a:latin typeface="Arial"/>
                <a:cs typeface="Arial"/>
              </a:rPr>
              <a:t> din</a:t>
            </a:r>
            <a:r>
              <a:rPr lang="en-US" sz="1400" spc="-2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activitatea</a:t>
            </a:r>
            <a:r>
              <a:rPr lang="en-US" sz="1400" spc="-15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de</a:t>
            </a:r>
            <a:r>
              <a:rPr lang="en-US" sz="1400" spc="-10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audit </a:t>
            </a:r>
            <a:r>
              <a:rPr lang="en-US" sz="1400" spc="-10" dirty="0">
                <a:latin typeface="Arial"/>
                <a:cs typeface="Arial"/>
              </a:rPr>
              <a:t>public </a:t>
            </a:r>
            <a:r>
              <a:rPr lang="en-US" sz="1400" dirty="0">
                <a:latin typeface="Arial"/>
                <a:cs typeface="Arial"/>
              </a:rPr>
              <a:t>intern,</a:t>
            </a:r>
            <a:r>
              <a:rPr lang="en-US" sz="1400" spc="295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din</a:t>
            </a:r>
            <a:r>
              <a:rPr lang="en-US" sz="1400" spc="29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activități</a:t>
            </a:r>
            <a:r>
              <a:rPr lang="en-US" sz="1400" spc="31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economice</a:t>
            </a:r>
            <a:r>
              <a:rPr lang="en-US" sz="1400" spc="29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și</a:t>
            </a:r>
            <a:r>
              <a:rPr lang="en-US" sz="1400" spc="305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din</a:t>
            </a:r>
            <a:r>
              <a:rPr lang="en-US" sz="1400" spc="29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activități</a:t>
            </a:r>
            <a:r>
              <a:rPr lang="en-US" sz="1400" spc="3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statutare</a:t>
            </a:r>
            <a:r>
              <a:rPr lang="en-US" sz="1400" dirty="0">
                <a:latin typeface="Arial"/>
                <a:cs typeface="Arial"/>
              </a:rPr>
              <a:t>,</a:t>
            </a:r>
            <a:r>
              <a:rPr lang="en-US" sz="1400" spc="31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realizate</a:t>
            </a:r>
            <a:r>
              <a:rPr lang="en-US" sz="1400" spc="29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în</a:t>
            </a:r>
            <a:r>
              <a:rPr lang="en-US" sz="1400" spc="31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anul</a:t>
            </a:r>
            <a:r>
              <a:rPr lang="en-US" sz="1400" spc="290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2022</a:t>
            </a:r>
            <a:r>
              <a:rPr lang="en-US" sz="1400" spc="290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de</a:t>
            </a:r>
            <a:r>
              <a:rPr lang="en-US" sz="1400" spc="29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către</a:t>
            </a:r>
            <a:r>
              <a:rPr lang="en-US" sz="1400" spc="310" dirty="0">
                <a:latin typeface="Arial"/>
                <a:cs typeface="Arial"/>
              </a:rPr>
              <a:t> </a:t>
            </a:r>
            <a:r>
              <a:rPr lang="en-US" sz="1400" spc="-10" dirty="0" err="1">
                <a:latin typeface="Arial"/>
                <a:cs typeface="Arial"/>
              </a:rPr>
              <a:t>Filiala</a:t>
            </a:r>
            <a:r>
              <a:rPr lang="en-US" sz="1400" spc="-1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Județeană</a:t>
            </a:r>
            <a:r>
              <a:rPr lang="en-US" sz="1400" spc="-9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Maramureș</a:t>
            </a:r>
            <a:r>
              <a:rPr lang="en-US" sz="1400" spc="-55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a</a:t>
            </a:r>
            <a:r>
              <a:rPr lang="en-US" sz="1400" spc="-1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Asociației</a:t>
            </a:r>
            <a:r>
              <a:rPr lang="en-US" sz="1400" spc="-45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Comunelor</a:t>
            </a:r>
            <a:r>
              <a:rPr lang="en-US" sz="1400" spc="-55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din</a:t>
            </a:r>
            <a:r>
              <a:rPr lang="en-US" sz="1400" spc="-45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România</a:t>
            </a:r>
            <a:r>
              <a:rPr lang="en-US" sz="1400" spc="-45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la</a:t>
            </a:r>
            <a:r>
              <a:rPr lang="en-US" sz="1400" spc="-35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fondul</a:t>
            </a:r>
            <a:r>
              <a:rPr lang="en-US" sz="1400" spc="-55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de</a:t>
            </a:r>
            <a:r>
              <a:rPr lang="en-US" sz="1400" spc="-40" dirty="0">
                <a:latin typeface="Arial"/>
                <a:cs typeface="Arial"/>
              </a:rPr>
              <a:t> </a:t>
            </a:r>
            <a:r>
              <a:rPr lang="en-US" sz="1400" spc="-10" dirty="0" err="1">
                <a:latin typeface="Arial"/>
                <a:cs typeface="Arial"/>
              </a:rPr>
              <a:t>dezvoltare</a:t>
            </a:r>
            <a:r>
              <a:rPr lang="en-US" sz="1400" spc="-10" dirty="0">
                <a:latin typeface="Arial"/>
                <a:cs typeface="Arial"/>
              </a:rPr>
              <a:t>;</a:t>
            </a:r>
          </a:p>
          <a:p>
            <a:pPr marL="241300" marR="6350" indent="-228600" algn="just">
              <a:spcBef>
                <a:spcPts val="300"/>
              </a:spcBef>
              <a:buFontTx/>
              <a:buAutoNum type="arabicPeriod"/>
              <a:tabLst>
                <a:tab pos="241300" algn="l"/>
              </a:tabLst>
            </a:pPr>
            <a:r>
              <a:rPr lang="en-US" sz="1400" dirty="0" err="1">
                <a:latin typeface="Arial"/>
                <a:cs typeface="Arial"/>
              </a:rPr>
              <a:t>Proiect</a:t>
            </a:r>
            <a:r>
              <a:rPr lang="en-US" sz="1400" spc="-55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de</a:t>
            </a:r>
            <a:r>
              <a:rPr lang="en-US" sz="1400" spc="-4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hotărâre</a:t>
            </a:r>
            <a:r>
              <a:rPr lang="en-US" sz="1400" spc="-6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privind</a:t>
            </a:r>
            <a:r>
              <a:rPr lang="en-US" sz="1400" spc="-30" dirty="0">
                <a:latin typeface="Arial"/>
                <a:cs typeface="Arial"/>
              </a:rPr>
              <a:t> </a:t>
            </a:r>
            <a:r>
              <a:rPr lang="en-US" sz="1400" spc="-10" dirty="0" err="1">
                <a:latin typeface="Arial"/>
                <a:cs typeface="Arial"/>
              </a:rPr>
              <a:t>aprobarea</a:t>
            </a:r>
            <a:r>
              <a:rPr lang="en-US" sz="1400" spc="-65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stabilirea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datei</a:t>
            </a:r>
            <a:r>
              <a:rPr lang="en-US" sz="1400" dirty="0">
                <a:latin typeface="Arial"/>
                <a:cs typeface="Arial"/>
              </a:rPr>
              <a:t> de </a:t>
            </a:r>
            <a:r>
              <a:rPr lang="en-US" sz="1400" dirty="0" err="1">
                <a:latin typeface="Arial"/>
                <a:cs typeface="Arial"/>
              </a:rPr>
              <a:t>organizare</a:t>
            </a:r>
            <a:r>
              <a:rPr lang="en-US" sz="1400" dirty="0">
                <a:latin typeface="Arial"/>
                <a:cs typeface="Arial"/>
              </a:rPr>
              <a:t> a </a:t>
            </a:r>
            <a:r>
              <a:rPr lang="en-US" sz="1400" dirty="0" err="1">
                <a:latin typeface="Arial"/>
                <a:cs typeface="Arial"/>
              </a:rPr>
              <a:t>competitiei</a:t>
            </a:r>
            <a:r>
              <a:rPr lang="en-US" sz="1400" dirty="0">
                <a:latin typeface="Arial"/>
                <a:cs typeface="Arial"/>
              </a:rPr>
              <a:t> „COMUNIADA” conform </a:t>
            </a:r>
            <a:r>
              <a:rPr lang="en-US" sz="1400" dirty="0" err="1">
                <a:latin typeface="Arial"/>
                <a:cs typeface="Arial"/>
              </a:rPr>
              <a:t>solicitarii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Inspectoratului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Scolar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Judetean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Maramures</a:t>
            </a:r>
            <a:r>
              <a:rPr lang="en-US" sz="1400" dirty="0">
                <a:latin typeface="Arial"/>
                <a:cs typeface="Arial"/>
              </a:rPr>
              <a:t>;</a:t>
            </a:r>
          </a:p>
          <a:p>
            <a:pPr marL="241300" marR="6350" indent="-228600" algn="just">
              <a:spcBef>
                <a:spcPts val="300"/>
              </a:spcBef>
              <a:buFontTx/>
              <a:buAutoNum type="arabicPeriod"/>
              <a:tabLst>
                <a:tab pos="241300" algn="l"/>
              </a:tabLst>
            </a:pPr>
            <a:r>
              <a:rPr lang="en-US" sz="1400" dirty="0" err="1">
                <a:latin typeface="Arial"/>
                <a:cs typeface="Arial"/>
              </a:rPr>
              <a:t>Proiect</a:t>
            </a:r>
            <a:r>
              <a:rPr lang="en-US" sz="1400" dirty="0">
                <a:latin typeface="Arial"/>
                <a:cs typeface="Arial"/>
              </a:rPr>
              <a:t> de </a:t>
            </a:r>
            <a:r>
              <a:rPr lang="en-US" sz="1400" dirty="0" err="1">
                <a:latin typeface="Arial"/>
                <a:cs typeface="Arial"/>
              </a:rPr>
              <a:t>hotarare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privind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numirea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cenzorului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statutar</a:t>
            </a:r>
            <a:r>
              <a:rPr lang="en-US" sz="1400" dirty="0">
                <a:latin typeface="Arial"/>
                <a:cs typeface="Arial"/>
              </a:rPr>
              <a:t> al </a:t>
            </a:r>
            <a:r>
              <a:rPr lang="en-US" sz="1400" dirty="0" err="1">
                <a:latin typeface="Arial"/>
                <a:cs typeface="Arial"/>
              </a:rPr>
              <a:t>Filialei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Judetene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Maramures</a:t>
            </a:r>
            <a:r>
              <a:rPr lang="en-US" sz="1400" dirty="0">
                <a:latin typeface="Arial"/>
                <a:cs typeface="Arial"/>
              </a:rPr>
              <a:t> a </a:t>
            </a:r>
            <a:r>
              <a:rPr lang="en-US" sz="1400" dirty="0" err="1">
                <a:latin typeface="Arial"/>
                <a:cs typeface="Arial"/>
              </a:rPr>
              <a:t>Asociatiei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Comunelor</a:t>
            </a:r>
            <a:r>
              <a:rPr lang="en-US" sz="1400" dirty="0">
                <a:latin typeface="Arial"/>
                <a:cs typeface="Arial"/>
              </a:rPr>
              <a:t> din Romania;</a:t>
            </a:r>
          </a:p>
          <a:p>
            <a:pPr marL="241300" marR="6350" indent="-228600" algn="just">
              <a:spcBef>
                <a:spcPts val="300"/>
              </a:spcBef>
              <a:buFontTx/>
              <a:buAutoNum type="arabicPeriod"/>
              <a:tabLst>
                <a:tab pos="241300" algn="l"/>
              </a:tabLst>
            </a:pPr>
            <a:r>
              <a:rPr lang="en-US" sz="1400" dirty="0" err="1">
                <a:latin typeface="Arial"/>
                <a:cs typeface="Arial"/>
              </a:rPr>
              <a:t>Proiect</a:t>
            </a:r>
            <a:r>
              <a:rPr lang="en-US" sz="1400" dirty="0">
                <a:latin typeface="Arial"/>
                <a:cs typeface="Arial"/>
              </a:rPr>
              <a:t> de </a:t>
            </a:r>
            <a:r>
              <a:rPr lang="en-US" sz="1400" dirty="0" err="1">
                <a:latin typeface="Arial"/>
                <a:cs typeface="Arial"/>
              </a:rPr>
              <a:t>hotarare</a:t>
            </a:r>
            <a:r>
              <a:rPr lang="en-US" sz="1400" dirty="0">
                <a:latin typeface="Arial"/>
                <a:cs typeface="Arial"/>
              </a:rPr>
              <a:t>  </a:t>
            </a:r>
            <a:r>
              <a:rPr lang="en-US" sz="1400" dirty="0" err="1">
                <a:latin typeface="Arial"/>
                <a:cs typeface="Arial"/>
              </a:rPr>
              <a:t>privind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stabilirea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criteriilor</a:t>
            </a:r>
            <a:r>
              <a:rPr lang="en-US" sz="1400" dirty="0">
                <a:latin typeface="Arial"/>
                <a:cs typeface="Arial"/>
              </a:rPr>
              <a:t> de </a:t>
            </a:r>
            <a:r>
              <a:rPr lang="en-US" sz="1400" dirty="0" err="1">
                <a:latin typeface="Arial"/>
                <a:cs typeface="Arial"/>
              </a:rPr>
              <a:t>apreciere</a:t>
            </a:r>
            <a:r>
              <a:rPr lang="en-US" sz="1400" dirty="0">
                <a:latin typeface="Arial"/>
                <a:cs typeface="Arial"/>
              </a:rPr>
              <a:t> in </a:t>
            </a:r>
            <a:r>
              <a:rPr lang="en-US" sz="1400" dirty="0" err="1">
                <a:latin typeface="Arial"/>
                <a:cs typeface="Arial"/>
              </a:rPr>
              <a:t>evaluarea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Comunelor</a:t>
            </a:r>
            <a:r>
              <a:rPr lang="en-US" sz="1400" dirty="0">
                <a:latin typeface="Arial"/>
                <a:cs typeface="Arial"/>
              </a:rPr>
              <a:t> in </a:t>
            </a:r>
            <a:r>
              <a:rPr lang="en-US" sz="1400" dirty="0" err="1">
                <a:latin typeface="Arial"/>
                <a:cs typeface="Arial"/>
              </a:rPr>
              <a:t>cadrul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celei</a:t>
            </a:r>
            <a:r>
              <a:rPr lang="en-US" sz="1400" dirty="0">
                <a:latin typeface="Arial"/>
                <a:cs typeface="Arial"/>
              </a:rPr>
              <a:t> de-a </a:t>
            </a:r>
            <a:r>
              <a:rPr lang="en-US" sz="1400" dirty="0" err="1">
                <a:latin typeface="Arial"/>
                <a:cs typeface="Arial"/>
              </a:rPr>
              <a:t>doua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editii</a:t>
            </a:r>
            <a:r>
              <a:rPr lang="en-US" sz="1400" dirty="0">
                <a:latin typeface="Arial"/>
                <a:cs typeface="Arial"/>
              </a:rPr>
              <a:t> a </a:t>
            </a:r>
            <a:r>
              <a:rPr lang="en-US" sz="1400" dirty="0" err="1">
                <a:latin typeface="Arial"/>
                <a:cs typeface="Arial"/>
              </a:rPr>
              <a:t>competitiei</a:t>
            </a:r>
            <a:r>
              <a:rPr lang="en-US" sz="1400" dirty="0">
                <a:latin typeface="Arial"/>
                <a:cs typeface="Arial"/>
              </a:rPr>
              <a:t> „</a:t>
            </a:r>
            <a:r>
              <a:rPr lang="en-US" sz="1400" dirty="0" err="1">
                <a:latin typeface="Arial"/>
                <a:cs typeface="Arial"/>
              </a:rPr>
              <a:t>Comuna</a:t>
            </a:r>
            <a:r>
              <a:rPr lang="en-US" sz="1400" dirty="0">
                <a:latin typeface="Arial"/>
                <a:cs typeface="Arial"/>
              </a:rPr>
              <a:t> din </a:t>
            </a:r>
            <a:r>
              <a:rPr lang="en-US" sz="1400" dirty="0" err="1">
                <a:latin typeface="Arial"/>
                <a:cs typeface="Arial"/>
              </a:rPr>
              <a:t>Maramures</a:t>
            </a:r>
            <a:r>
              <a:rPr lang="en-US" sz="1400" dirty="0">
                <a:latin typeface="Arial"/>
                <a:cs typeface="Arial"/>
              </a:rPr>
              <a:t> – </a:t>
            </a:r>
            <a:r>
              <a:rPr lang="en-US" sz="1400" dirty="0" err="1">
                <a:latin typeface="Arial"/>
                <a:cs typeface="Arial"/>
              </a:rPr>
              <a:t>Comuna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infloritoare</a:t>
            </a:r>
            <a:r>
              <a:rPr lang="en-US" sz="1400" dirty="0">
                <a:latin typeface="Arial"/>
                <a:cs typeface="Arial"/>
              </a:rPr>
              <a:t>”</a:t>
            </a:r>
          </a:p>
          <a:p>
            <a:pPr marL="242570" indent="-230504" algn="just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243204" algn="l"/>
              </a:tabLst>
            </a:pPr>
            <a:r>
              <a:rPr lang="en-US" sz="1400" dirty="0" err="1">
                <a:latin typeface="Arial"/>
                <a:cs typeface="Arial"/>
              </a:rPr>
              <a:t>Proiect</a:t>
            </a:r>
            <a:r>
              <a:rPr lang="en-US" sz="1400" spc="175" dirty="0">
                <a:latin typeface="Arial"/>
                <a:cs typeface="Arial"/>
              </a:rPr>
              <a:t> </a:t>
            </a:r>
            <a:r>
              <a:rPr lang="en-US" sz="1400" dirty="0">
                <a:latin typeface="Arial"/>
                <a:cs typeface="Arial"/>
              </a:rPr>
              <a:t>de</a:t>
            </a:r>
            <a:r>
              <a:rPr lang="en-US" sz="1400" spc="175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hotărâre</a:t>
            </a:r>
            <a:r>
              <a:rPr lang="en-US" sz="1400" spc="18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aprobarea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achizitionarea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unui</a:t>
            </a:r>
            <a:r>
              <a:rPr lang="en-US" sz="1400" dirty="0">
                <a:latin typeface="Arial"/>
                <a:cs typeface="Arial"/>
              </a:rPr>
              <a:t> in leasing a </a:t>
            </a:r>
            <a:r>
              <a:rPr lang="en-US" sz="1400" dirty="0" err="1">
                <a:latin typeface="Arial"/>
                <a:cs typeface="Arial"/>
              </a:rPr>
              <a:t>unui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autoturism</a:t>
            </a:r>
            <a:r>
              <a:rPr lang="en-US" sz="1400" dirty="0">
                <a:latin typeface="Arial"/>
                <a:cs typeface="Arial"/>
              </a:rPr>
              <a:t> de mic </a:t>
            </a:r>
            <a:r>
              <a:rPr lang="en-US" sz="1400" dirty="0" err="1">
                <a:latin typeface="Arial"/>
                <a:cs typeface="Arial"/>
              </a:rPr>
              <a:t>litraj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pentru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necesitatile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Filialei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Judetene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Maramures</a:t>
            </a:r>
            <a:r>
              <a:rPr lang="en-US" sz="1400" dirty="0">
                <a:latin typeface="Arial"/>
                <a:cs typeface="Arial"/>
              </a:rPr>
              <a:t> a </a:t>
            </a:r>
            <a:r>
              <a:rPr lang="en-US" sz="1400" dirty="0" err="1">
                <a:latin typeface="Arial"/>
                <a:cs typeface="Arial"/>
              </a:rPr>
              <a:t>Asociatiei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Comunelor</a:t>
            </a:r>
            <a:r>
              <a:rPr lang="en-US" sz="1400" dirty="0">
                <a:latin typeface="Arial"/>
                <a:cs typeface="Arial"/>
              </a:rPr>
              <a:t> din Romania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349002" y="704666"/>
            <a:ext cx="4032998" cy="62901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000" b="0" dirty="0">
                <a:solidFill>
                  <a:srgbClr val="FF0000"/>
                </a:solidFill>
                <a:latin typeface="Times New Roman"/>
                <a:cs typeface="Times New Roman"/>
              </a:rPr>
              <a:t>ORDINEA</a:t>
            </a:r>
            <a:r>
              <a:rPr sz="4000" b="0" spc="-20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000" b="0" dirty="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sz="4000" b="0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000" b="0" spc="-25" dirty="0">
                <a:solidFill>
                  <a:srgbClr val="FF0000"/>
                </a:solidFill>
                <a:latin typeface="Times New Roman"/>
                <a:cs typeface="Times New Roman"/>
              </a:rPr>
              <a:t>ZI</a:t>
            </a:r>
          </a:p>
        </p:txBody>
      </p:sp>
      <p:pic>
        <p:nvPicPr>
          <p:cNvPr id="6" name="Imagine 5">
            <a:extLst>
              <a:ext uri="{FF2B5EF4-FFF2-40B4-BE49-F238E27FC236}">
                <a16:creationId xmlns:a16="http://schemas.microsoft.com/office/drawing/2014/main" id="{52460DC6-8124-FB30-8C59-21D111C28A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02" y="76198"/>
            <a:ext cx="1828800" cy="1823507"/>
          </a:xfrm>
          <a:prstGeom prst="rect">
            <a:avLst/>
          </a:prstGeom>
          <a:ln w="19050">
            <a:noFill/>
          </a:ln>
        </p:spPr>
      </p:pic>
      <p:pic>
        <p:nvPicPr>
          <p:cNvPr id="8" name="Imagine 7">
            <a:extLst>
              <a:ext uri="{FF2B5EF4-FFF2-40B4-BE49-F238E27FC236}">
                <a16:creationId xmlns:a16="http://schemas.microsoft.com/office/drawing/2014/main" id="{5C2E121D-7596-EC12-1B20-7A4251952E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152400"/>
            <a:ext cx="1223123" cy="174730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noFill/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724401" y="851958"/>
            <a:ext cx="32004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4400" spc="-10" dirty="0">
                <a:solidFill>
                  <a:srgbClr val="000000"/>
                </a:solidFill>
                <a:latin typeface="Times New Roman"/>
                <a:cs typeface="Times New Roman"/>
              </a:rPr>
              <a:t>RAPORTUL</a:t>
            </a:r>
            <a:endParaRPr sz="4400" spc="-1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42238" y="2614955"/>
            <a:ext cx="7801609" cy="35563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2605" marR="688340" algn="ctr">
              <a:lnSpc>
                <a:spcPct val="114999"/>
              </a:lnSpc>
            </a:pPr>
            <a:r>
              <a:rPr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PREȘEDINTELUI</a:t>
            </a:r>
            <a:r>
              <a:rPr sz="2800" b="1" spc="-1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endParaRPr lang="ro-RO" sz="2800" b="1" spc="-130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522605" marR="688340" algn="ctr">
              <a:lnSpc>
                <a:spcPct val="114999"/>
              </a:lnSpc>
            </a:pPr>
            <a:r>
              <a:rPr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FILIALEI</a:t>
            </a:r>
            <a:r>
              <a:rPr sz="2800" b="1" spc="-1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JUDEȚENE MARAMUREȘ</a:t>
            </a:r>
            <a:endParaRPr sz="2800" dirty="0">
              <a:latin typeface="Times New Roman"/>
              <a:cs typeface="Times New Roman"/>
            </a:endParaRPr>
          </a:p>
          <a:p>
            <a:pPr marR="151765" algn="ctr">
              <a:lnSpc>
                <a:spcPct val="100000"/>
              </a:lnSpc>
              <a:tabLst>
                <a:tab pos="395605" algn="l"/>
              </a:tabLst>
            </a:pPr>
            <a:r>
              <a:rPr sz="2800" b="1" spc="-50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endParaRPr lang="ro-RO" sz="2800" b="1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R="151765" algn="ctr">
              <a:lnSpc>
                <a:spcPct val="100000"/>
              </a:lnSpc>
              <a:tabLst>
                <a:tab pos="395605" algn="l"/>
              </a:tabLst>
            </a:pPr>
            <a:r>
              <a:rPr sz="2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ASOCIAȚIEI</a:t>
            </a:r>
            <a:r>
              <a:rPr sz="2800" b="1" spc="-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COMUNELOR</a:t>
            </a:r>
            <a:r>
              <a:rPr sz="2800" b="1" spc="-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DIN</a:t>
            </a:r>
            <a:r>
              <a:rPr sz="2800" b="1" spc="-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ROMÂNIA</a:t>
            </a:r>
            <a:endParaRPr sz="2800" dirty="0">
              <a:latin typeface="Times New Roman"/>
              <a:cs typeface="Times New Roman"/>
            </a:endParaRPr>
          </a:p>
          <a:p>
            <a:pPr marL="118745" marR="297815" algn="ctr">
              <a:lnSpc>
                <a:spcPct val="114999"/>
              </a:lnSpc>
              <a:spcBef>
                <a:spcPts val="1010"/>
              </a:spcBef>
              <a:tabLst>
                <a:tab pos="3091180" algn="l"/>
              </a:tabLst>
            </a:pPr>
            <a:r>
              <a:rPr sz="2800" b="1" dirty="0">
                <a:latin typeface="Times New Roman"/>
                <a:cs typeface="Times New Roman"/>
              </a:rPr>
              <a:t>privind</a:t>
            </a:r>
            <a:r>
              <a:rPr sz="2800" b="1" spc="-90" dirty="0">
                <a:latin typeface="Times New Roman"/>
                <a:cs typeface="Times New Roman"/>
              </a:rPr>
              <a:t> </a:t>
            </a:r>
            <a:r>
              <a:rPr sz="2800" b="1" spc="-10" dirty="0">
                <a:latin typeface="Times New Roman"/>
                <a:cs typeface="Times New Roman"/>
              </a:rPr>
              <a:t>activitatea</a:t>
            </a:r>
            <a:r>
              <a:rPr sz="2800" b="1" dirty="0">
                <a:latin typeface="Times New Roman"/>
                <a:cs typeface="Times New Roman"/>
              </a:rPr>
              <a:t>	</a:t>
            </a:r>
            <a:r>
              <a:rPr sz="2800" b="1" dirty="0" err="1">
                <a:latin typeface="Times New Roman"/>
                <a:cs typeface="Times New Roman"/>
              </a:rPr>
              <a:t>desfășurată</a:t>
            </a:r>
            <a:r>
              <a:rPr sz="2800" b="1" spc="-70" dirty="0">
                <a:latin typeface="Times New Roman"/>
                <a:cs typeface="Times New Roman"/>
              </a:rPr>
              <a:t> </a:t>
            </a:r>
            <a:r>
              <a:rPr sz="2800" b="1" dirty="0" err="1">
                <a:latin typeface="Times New Roman"/>
                <a:cs typeface="Times New Roman"/>
              </a:rPr>
              <a:t>în</a:t>
            </a:r>
            <a:r>
              <a:rPr sz="2800" b="1" spc="-75" dirty="0">
                <a:latin typeface="Times New Roman"/>
                <a:cs typeface="Times New Roman"/>
              </a:rPr>
              <a:t> </a:t>
            </a:r>
            <a:r>
              <a:rPr sz="2800" b="1" spc="-20" dirty="0" err="1">
                <a:latin typeface="Times New Roman"/>
                <a:cs typeface="Times New Roman"/>
              </a:rPr>
              <a:t>anul</a:t>
            </a:r>
            <a:r>
              <a:rPr sz="2800" b="1" spc="-20" dirty="0">
                <a:latin typeface="Times New Roman"/>
                <a:cs typeface="Times New Roman"/>
              </a:rPr>
              <a:t> 202</a:t>
            </a:r>
            <a:r>
              <a:rPr lang="en-US" sz="2800" b="1" spc="-20" dirty="0">
                <a:latin typeface="Times New Roman"/>
                <a:cs typeface="Times New Roman"/>
              </a:rPr>
              <a:t>2</a:t>
            </a:r>
            <a:endParaRPr sz="2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450" dirty="0">
              <a:latin typeface="Times New Roman"/>
              <a:cs typeface="Times New Roman"/>
            </a:endParaRPr>
          </a:p>
          <a:p>
            <a:pPr marL="4681220">
              <a:lnSpc>
                <a:spcPct val="100000"/>
              </a:lnSpc>
            </a:pPr>
            <a:r>
              <a:rPr sz="2400" b="1" dirty="0">
                <a:latin typeface="Times New Roman"/>
                <a:cs typeface="Times New Roman"/>
              </a:rPr>
              <a:t>Emilian-Gheorghe</a:t>
            </a:r>
            <a:r>
              <a:rPr sz="2400" b="1" spc="-40" dirty="0">
                <a:latin typeface="Times New Roman"/>
                <a:cs typeface="Times New Roman"/>
              </a:rPr>
              <a:t> </a:t>
            </a:r>
            <a:r>
              <a:rPr sz="2400" b="1" spc="-25" dirty="0">
                <a:latin typeface="Times New Roman"/>
                <a:cs typeface="Times New Roman"/>
              </a:rPr>
              <a:t>POP</a:t>
            </a:r>
            <a:endParaRPr sz="2400" dirty="0">
              <a:latin typeface="Times New Roman"/>
              <a:cs typeface="Times New Roman"/>
            </a:endParaRPr>
          </a:p>
        </p:txBody>
      </p:sp>
      <p:pic>
        <p:nvPicPr>
          <p:cNvPr id="6" name="Imagine 5">
            <a:extLst>
              <a:ext uri="{FF2B5EF4-FFF2-40B4-BE49-F238E27FC236}">
                <a16:creationId xmlns:a16="http://schemas.microsoft.com/office/drawing/2014/main" id="{0E7B3FDF-D730-9BA9-B089-904E479397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28600"/>
            <a:ext cx="1828800" cy="1823507"/>
          </a:xfrm>
          <a:prstGeom prst="rect">
            <a:avLst/>
          </a:prstGeom>
          <a:ln w="19050">
            <a:noFill/>
          </a:ln>
        </p:spPr>
      </p:pic>
      <p:pic>
        <p:nvPicPr>
          <p:cNvPr id="7" name="Imagine 6">
            <a:extLst>
              <a:ext uri="{FF2B5EF4-FFF2-40B4-BE49-F238E27FC236}">
                <a16:creationId xmlns:a16="http://schemas.microsoft.com/office/drawing/2014/main" id="{36586267-ABCC-F289-8EB6-85E4B6F968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3640" y="452357"/>
            <a:ext cx="1223123" cy="174730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5750" y="1828800"/>
            <a:ext cx="8629650" cy="460705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85750" y="215645"/>
            <a:ext cx="8716010" cy="1499870"/>
          </a:xfrm>
          <a:prstGeom prst="rect">
            <a:avLst/>
          </a:prstGeom>
          <a:noFill/>
          <a:ln w="25907">
            <a:noFill/>
          </a:ln>
        </p:spPr>
        <p:txBody>
          <a:bodyPr vert="horz" wrap="square" lIns="0" tIns="49530" rIns="0" bIns="0" rtlCol="0">
            <a:spAutoFit/>
          </a:bodyPr>
          <a:lstStyle/>
          <a:p>
            <a:pPr marL="198755">
              <a:lnSpc>
                <a:spcPct val="100000"/>
              </a:lnSpc>
              <a:spcBef>
                <a:spcPts val="390"/>
              </a:spcBef>
              <a:tabLst>
                <a:tab pos="4605020" algn="l"/>
                <a:tab pos="6405245" algn="l"/>
              </a:tabLst>
            </a:pPr>
            <a:r>
              <a:rPr sz="2400" b="1" dirty="0">
                <a:solidFill>
                  <a:srgbClr val="943735"/>
                </a:solidFill>
                <a:latin typeface="Calibri"/>
                <a:cs typeface="Calibri"/>
              </a:rPr>
              <a:t>DIVIZAREA</a:t>
            </a:r>
            <a:r>
              <a:rPr sz="2400" b="1" spc="-9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943735"/>
                </a:solidFill>
                <a:latin typeface="Calibri"/>
                <a:cs typeface="Calibri"/>
              </a:rPr>
              <a:t>RESPONSABILITĂȚILOR</a:t>
            </a:r>
            <a:r>
              <a:rPr sz="2400" b="1" dirty="0">
                <a:solidFill>
                  <a:srgbClr val="943735"/>
                </a:solidFill>
                <a:latin typeface="Calibri"/>
                <a:cs typeface="Calibri"/>
              </a:rPr>
              <a:t>	A.Co.R</a:t>
            </a:r>
            <a:r>
              <a:rPr sz="2400" b="1" spc="-5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43735"/>
                </a:solidFill>
                <a:latin typeface="Calibri"/>
                <a:cs typeface="Calibri"/>
              </a:rPr>
              <a:t>–</a:t>
            </a:r>
            <a:r>
              <a:rPr sz="2400" b="1" spc="-25" dirty="0">
                <a:solidFill>
                  <a:srgbClr val="943735"/>
                </a:solidFill>
                <a:latin typeface="Calibri"/>
                <a:cs typeface="Calibri"/>
              </a:rPr>
              <a:t> MM</a:t>
            </a:r>
            <a:r>
              <a:rPr sz="2400" b="1" dirty="0">
                <a:solidFill>
                  <a:srgbClr val="943735"/>
                </a:solidFill>
                <a:latin typeface="Calibri"/>
                <a:cs typeface="Calibri"/>
              </a:rPr>
              <a:t>	PE</a:t>
            </a:r>
            <a:r>
              <a:rPr sz="2400" b="1" spc="-5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43735"/>
                </a:solidFill>
                <a:latin typeface="Calibri"/>
                <a:cs typeface="Calibri"/>
              </a:rPr>
              <a:t>DOUĂ</a:t>
            </a:r>
            <a:r>
              <a:rPr sz="2400" b="1" spc="-6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943735"/>
                </a:solidFill>
                <a:latin typeface="Calibri"/>
                <a:cs typeface="Calibri"/>
              </a:rPr>
              <a:t>ZONE</a:t>
            </a:r>
            <a:r>
              <a:rPr sz="2400" b="1" spc="-4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3600" b="1" spc="-50" dirty="0">
                <a:solidFill>
                  <a:srgbClr val="943735"/>
                </a:solidFill>
                <a:latin typeface="Calibri"/>
                <a:cs typeface="Calibri"/>
              </a:rPr>
              <a:t>:</a:t>
            </a:r>
            <a:endParaRPr sz="3600" dirty="0">
              <a:latin typeface="Calibri"/>
              <a:cs typeface="Calibri"/>
            </a:endParaRPr>
          </a:p>
          <a:p>
            <a:pPr marL="1248410" indent="-356870">
              <a:lnSpc>
                <a:spcPct val="100000"/>
              </a:lnSpc>
              <a:spcBef>
                <a:spcPts val="40"/>
              </a:spcBef>
              <a:buAutoNum type="arabicPeriod"/>
              <a:tabLst>
                <a:tab pos="1249045" algn="l"/>
              </a:tabLst>
            </a:pPr>
            <a:r>
              <a:rPr sz="2800" b="1" spc="-10" dirty="0">
                <a:solidFill>
                  <a:srgbClr val="FF0000"/>
                </a:solidFill>
                <a:latin typeface="Calibri"/>
                <a:cs typeface="Calibri"/>
              </a:rPr>
              <a:t>DEPRESIUNEA</a:t>
            </a:r>
            <a:r>
              <a:rPr sz="2800" b="1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0000"/>
                </a:solidFill>
                <a:latin typeface="Calibri"/>
                <a:cs typeface="Calibri"/>
              </a:rPr>
              <a:t>BAIA</a:t>
            </a:r>
            <a:r>
              <a:rPr sz="2800" b="1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0000"/>
                </a:solidFill>
                <a:latin typeface="Calibri"/>
                <a:cs typeface="Calibri"/>
              </a:rPr>
              <a:t>MARE</a:t>
            </a:r>
            <a:r>
              <a:rPr sz="28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0000"/>
                </a:solidFill>
                <a:latin typeface="Calibri"/>
                <a:cs typeface="Calibri"/>
              </a:rPr>
              <a:t>–</a:t>
            </a:r>
            <a:r>
              <a:rPr sz="2800" b="1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0000"/>
                </a:solidFill>
                <a:latin typeface="Calibri"/>
                <a:cs typeface="Calibri"/>
              </a:rPr>
              <a:t>SEDIUL</a:t>
            </a:r>
            <a:r>
              <a:rPr sz="2800" b="1" spc="-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FF0000"/>
                </a:solidFill>
                <a:latin typeface="Calibri"/>
                <a:cs typeface="Calibri"/>
              </a:rPr>
              <a:t>CENTRAL</a:t>
            </a:r>
            <a:endParaRPr sz="2800" dirty="0">
              <a:latin typeface="Calibri"/>
              <a:cs typeface="Calibri"/>
            </a:endParaRPr>
          </a:p>
          <a:p>
            <a:pPr marL="886460" indent="-372745">
              <a:lnSpc>
                <a:spcPct val="100000"/>
              </a:lnSpc>
              <a:spcBef>
                <a:spcPts val="30"/>
              </a:spcBef>
              <a:buAutoNum type="arabicPeriod"/>
              <a:tabLst>
                <a:tab pos="886460" algn="l"/>
                <a:tab pos="887094" algn="l"/>
              </a:tabLst>
            </a:pPr>
            <a:r>
              <a:rPr sz="2400" b="1" dirty="0">
                <a:solidFill>
                  <a:srgbClr val="17375E"/>
                </a:solidFill>
                <a:latin typeface="Calibri"/>
                <a:cs typeface="Calibri"/>
              </a:rPr>
              <a:t>DEPRESIUNEA</a:t>
            </a:r>
            <a:r>
              <a:rPr sz="2400" b="1" spc="-80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7375E"/>
                </a:solidFill>
                <a:latin typeface="Calibri"/>
                <a:cs typeface="Calibri"/>
              </a:rPr>
              <a:t>MARAMUREȘULUI</a:t>
            </a:r>
            <a:r>
              <a:rPr sz="2400" b="1" spc="-80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7375E"/>
                </a:solidFill>
                <a:latin typeface="Calibri"/>
                <a:cs typeface="Calibri"/>
              </a:rPr>
              <a:t>ISTORIC</a:t>
            </a:r>
            <a:r>
              <a:rPr sz="2400" b="1" spc="-35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7375E"/>
                </a:solidFill>
                <a:latin typeface="Calibri"/>
                <a:cs typeface="Calibri"/>
              </a:rPr>
              <a:t>–</a:t>
            </a:r>
            <a:r>
              <a:rPr sz="2400" b="1" spc="-35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7375E"/>
                </a:solidFill>
                <a:latin typeface="Calibri"/>
                <a:cs typeface="Calibri"/>
              </a:rPr>
              <a:t>PUNCT</a:t>
            </a:r>
            <a:r>
              <a:rPr sz="2400" b="1" spc="-60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7375E"/>
                </a:solidFill>
                <a:latin typeface="Calibri"/>
                <a:cs typeface="Calibri"/>
              </a:rPr>
              <a:t>LUCRU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48000" y="4724400"/>
            <a:ext cx="1371600" cy="210954"/>
          </a:xfrm>
          <a:prstGeom prst="rect">
            <a:avLst/>
          </a:prstGeom>
          <a:solidFill>
            <a:srgbClr val="FFFF00"/>
          </a:solidFill>
          <a:ln w="25907">
            <a:solidFill>
              <a:srgbClr val="385D89"/>
            </a:solidFill>
          </a:ln>
        </p:spPr>
        <p:txBody>
          <a:bodyPr vert="horz" wrap="square" lIns="0" tIns="26034" rIns="0" bIns="0" rtlCol="0">
            <a:spAutoFit/>
          </a:bodyPr>
          <a:lstStyle/>
          <a:p>
            <a:pPr marL="141605">
              <a:lnSpc>
                <a:spcPct val="100000"/>
              </a:lnSpc>
              <a:spcBef>
                <a:spcPts val="204"/>
              </a:spcBef>
            </a:pPr>
            <a:r>
              <a:rPr sz="1200" b="1" dirty="0">
                <a:solidFill>
                  <a:srgbClr val="001F5F"/>
                </a:solidFill>
                <a:latin typeface="Calibri"/>
                <a:cs typeface="Calibri"/>
              </a:rPr>
              <a:t>SEDIU</a:t>
            </a:r>
            <a:r>
              <a:rPr sz="1200" b="1" spc="-10" dirty="0">
                <a:solidFill>
                  <a:srgbClr val="001F5F"/>
                </a:solidFill>
                <a:latin typeface="Calibri"/>
                <a:cs typeface="Calibri"/>
              </a:rPr>
              <a:t> SACALASEN</a:t>
            </a: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43600" y="4087832"/>
            <a:ext cx="1295400" cy="153888"/>
          </a:xfrm>
          <a:prstGeom prst="rect">
            <a:avLst/>
          </a:prstGeom>
          <a:solidFill>
            <a:srgbClr val="FFFF00"/>
          </a:solidFill>
          <a:ln w="25907">
            <a:solidFill>
              <a:srgbClr val="385D89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257175" algn="l"/>
            <a:r>
              <a:rPr sz="1000" b="1" spc="-45" dirty="0">
                <a:solidFill>
                  <a:srgbClr val="001F5F"/>
                </a:solidFill>
                <a:latin typeface="Calibri"/>
                <a:cs typeface="Calibri"/>
              </a:rPr>
              <a:t>P.L.</a:t>
            </a:r>
            <a:r>
              <a:rPr sz="10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001F5F"/>
                </a:solidFill>
                <a:latin typeface="Calibri"/>
                <a:cs typeface="Calibri"/>
              </a:rPr>
              <a:t>BOGDA</a:t>
            </a:r>
            <a:r>
              <a:rPr lang="ro-RO" sz="1000" b="1" dirty="0">
                <a:solidFill>
                  <a:srgbClr val="001F5F"/>
                </a:solidFill>
                <a:latin typeface="Calibri"/>
                <a:cs typeface="Calibri"/>
              </a:rPr>
              <a:t>N </a:t>
            </a:r>
            <a:r>
              <a:rPr sz="1000" b="1" spc="-20" dirty="0">
                <a:solidFill>
                  <a:srgbClr val="001F5F"/>
                </a:solidFill>
                <a:latin typeface="Calibri"/>
                <a:cs typeface="Calibri"/>
              </a:rPr>
              <a:t>VODA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6" name="Rectangle 5"/>
          <p:cNvSpPr/>
          <p:nvPr/>
        </p:nvSpPr>
        <p:spPr>
          <a:xfrm rot="19560674">
            <a:off x="4116199" y="2651778"/>
            <a:ext cx="106343" cy="2998175"/>
          </a:xfrm>
          <a:prstGeom prst="rect">
            <a:avLst/>
          </a:prstGeom>
          <a:solidFill>
            <a:srgbClr val="00B050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3338924" y="4439158"/>
            <a:ext cx="242476" cy="228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638800" y="3859232"/>
            <a:ext cx="304800" cy="228600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09600" y="2362200"/>
            <a:ext cx="1981200" cy="6858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solidFill>
                  <a:srgbClr val="FF0000"/>
                </a:solidFill>
              </a:rPr>
              <a:t>DEPRESIUNEA BAIA MARE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791200" y="5362127"/>
            <a:ext cx="2895600" cy="6858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/>
              <a:t>DEPRESIUNEA MARAMURESUL ISTORIC</a:t>
            </a:r>
            <a:endParaRPr lang="en-US" dirty="0"/>
          </a:p>
        </p:txBody>
      </p:sp>
      <p:sp>
        <p:nvSpPr>
          <p:cNvPr id="11" name="Right Arrow 10"/>
          <p:cNvSpPr/>
          <p:nvPr/>
        </p:nvSpPr>
        <p:spPr>
          <a:xfrm rot="3226722">
            <a:off x="1638395" y="3263344"/>
            <a:ext cx="746089" cy="28287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 rot="15395571">
            <a:off x="5598976" y="4688440"/>
            <a:ext cx="746089" cy="282875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7759" y="144018"/>
            <a:ext cx="8808332" cy="1313821"/>
          </a:xfrm>
          <a:prstGeom prst="rect">
            <a:avLst/>
          </a:prstGeom>
          <a:noFill/>
          <a:ln w="25907">
            <a:noFill/>
          </a:ln>
        </p:spPr>
        <p:txBody>
          <a:bodyPr vert="horz" wrap="square" lIns="0" tIns="203835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16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u="none" strike="noStrike" kern="0" cap="none" spc="-3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Calibri"/>
                <a:cs typeface="Calibri"/>
              </a:rPr>
              <a:t>ACTIVITĂȚI</a:t>
            </a:r>
            <a:r>
              <a:rPr kumimoji="0" sz="3600" b="1" u="none" strike="noStrike" kern="0" cap="none" spc="-45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600" b="1" u="none" strike="noStrike" kern="0" cap="none" spc="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Calibri"/>
                <a:cs typeface="Calibri"/>
              </a:rPr>
              <a:t>PERIODICE</a:t>
            </a:r>
            <a:r>
              <a:rPr kumimoji="0" sz="3600" b="1" u="none" strike="noStrike" kern="0" cap="none" spc="-15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600" b="1" u="none" strike="noStrike" kern="0" cap="none" spc="-25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Calibri"/>
                <a:cs typeface="Calibri"/>
              </a:rPr>
              <a:t>DESFĂȘURATE</a:t>
            </a:r>
            <a:r>
              <a:rPr kumimoji="0" sz="3600" b="1" u="none" strike="noStrike" kern="0" cap="none" spc="-45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600" b="1" u="none" strike="noStrike" kern="0" cap="none" spc="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Calibri"/>
                <a:cs typeface="Calibri"/>
              </a:rPr>
              <a:t>DE</a:t>
            </a:r>
            <a:r>
              <a:rPr kumimoji="0" sz="3600" b="1" u="none" strike="noStrike" kern="0" cap="none" spc="-2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600" b="1" u="none" strike="noStrike" kern="0" cap="none" spc="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Calibri"/>
                <a:cs typeface="Calibri"/>
              </a:rPr>
              <a:t>A.Co.R.</a:t>
            </a:r>
            <a:r>
              <a:rPr kumimoji="0" sz="3600" b="1" u="none" strike="noStrike" kern="0" cap="none" spc="-3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3600" b="1" u="none" strike="noStrike" kern="0" cap="none" spc="-25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Calibri"/>
                <a:cs typeface="Calibri"/>
              </a:rPr>
              <a:t>MM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90500" y="1670956"/>
            <a:ext cx="8839199" cy="5020818"/>
            <a:chOff x="987552" y="1345691"/>
            <a:chExt cx="7455534" cy="4669790"/>
          </a:xfrm>
          <a:solidFill>
            <a:schemeClr val="bg1"/>
          </a:solidFill>
        </p:grpSpPr>
        <p:sp>
          <p:nvSpPr>
            <p:cNvPr id="5" name="object 5"/>
            <p:cNvSpPr/>
            <p:nvPr/>
          </p:nvSpPr>
          <p:spPr>
            <a:xfrm>
              <a:off x="1000506" y="1358645"/>
              <a:ext cx="7429500" cy="4643755"/>
            </a:xfrm>
            <a:custGeom>
              <a:avLst/>
              <a:gdLst/>
              <a:ahLst/>
              <a:cxnLst/>
              <a:rect l="l" t="t" r="r" b="b"/>
              <a:pathLst>
                <a:path w="7429500" h="4643755">
                  <a:moveTo>
                    <a:pt x="7429500" y="0"/>
                  </a:moveTo>
                  <a:lnTo>
                    <a:pt x="0" y="0"/>
                  </a:lnTo>
                  <a:lnTo>
                    <a:pt x="0" y="4643628"/>
                  </a:lnTo>
                  <a:lnTo>
                    <a:pt x="7429500" y="4643628"/>
                  </a:lnTo>
                  <a:lnTo>
                    <a:pt x="742950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000506" y="1358645"/>
              <a:ext cx="7429500" cy="4643755"/>
            </a:xfrm>
            <a:custGeom>
              <a:avLst/>
              <a:gdLst/>
              <a:ahLst/>
              <a:cxnLst/>
              <a:rect l="l" t="t" r="r" b="b"/>
              <a:pathLst>
                <a:path w="7429500" h="4643755">
                  <a:moveTo>
                    <a:pt x="0" y="4643628"/>
                  </a:moveTo>
                  <a:lnTo>
                    <a:pt x="7429500" y="4643628"/>
                  </a:lnTo>
                  <a:lnTo>
                    <a:pt x="7429500" y="0"/>
                  </a:lnTo>
                  <a:lnTo>
                    <a:pt x="0" y="0"/>
                  </a:lnTo>
                  <a:lnTo>
                    <a:pt x="0" y="4643628"/>
                  </a:lnTo>
                  <a:close/>
                </a:path>
              </a:pathLst>
            </a:custGeom>
            <a:grpFill/>
            <a:ln w="25908">
              <a:noFill/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57200" y="1844167"/>
            <a:ext cx="8305800" cy="44454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3335" rIns="0" bIns="0" rtlCol="0">
            <a:spAutoFit/>
          </a:bodyPr>
          <a:lstStyle/>
          <a:p>
            <a:pPr marL="165100" marR="5080" lvl="0" indent="-153035" algn="ctr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306705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Times New Roman"/>
                <a:cs typeface="Times New Roman"/>
              </a:rPr>
              <a:t>În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Times New Roman"/>
                <a:cs typeface="Times New Roman"/>
              </a:rPr>
              <a:t>fiecare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o-RO" sz="2400" b="0" i="0" u="none" strike="noStrike" kern="0" cap="none" spc="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Times New Roman"/>
                <a:cs typeface="Times New Roman"/>
              </a:rPr>
              <a:t> exercițiu financiar,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Times New Roman"/>
                <a:cs typeface="Times New Roman"/>
              </a:rPr>
              <a:t>conform</a:t>
            </a:r>
            <a:r>
              <a:rPr kumimoji="0" sz="2400" b="0" i="0" u="none" strike="noStrike" kern="0" cap="none" spc="-6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Times New Roman"/>
                <a:cs typeface="Times New Roman"/>
              </a:rPr>
              <a:t>statutului</a:t>
            </a:r>
            <a:r>
              <a:rPr kumimoji="0" sz="2400" b="0" i="0" u="none" strike="noStrike" kern="0" cap="none" spc="45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Times New Roman"/>
                <a:cs typeface="Times New Roman"/>
              </a:rPr>
              <a:t>Filialei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Times New Roman"/>
                <a:cs typeface="Times New Roman"/>
              </a:rPr>
              <a:t>Județene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Times New Roman"/>
                <a:cs typeface="Times New Roman"/>
              </a:rPr>
              <a:t>Maramureș,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o-RO" sz="2400" b="0" i="0" u="none" strike="noStrike" kern="0" cap="none" spc="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Times New Roman"/>
                <a:cs typeface="Times New Roman"/>
              </a:rPr>
              <a:t>au </a:t>
            </a:r>
            <a:r>
              <a:rPr kumimoji="0" sz="2400" b="0" i="0" u="none" strike="noStrike" kern="0" cap="none" spc="-25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Times New Roman"/>
                <a:cs typeface="Times New Roman"/>
              </a:rPr>
              <a:t> loc 	</a:t>
            </a:r>
            <a:r>
              <a:rPr kumimoji="0" lang="ro-RO" sz="2400" b="0" i="0" u="none" strike="noStrike" kern="0" cap="none" spc="-25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Times New Roman"/>
                <a:cs typeface="Times New Roman"/>
              </a:rPr>
              <a:t>două </a:t>
            </a:r>
            <a:r>
              <a:rPr kumimoji="0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Times New Roman"/>
                <a:cs typeface="Times New Roman"/>
              </a:rPr>
              <a:t>Adunar</a:t>
            </a:r>
            <a:r>
              <a:rPr kumimoji="0" lang="ro-RO" sz="2400" b="0" i="0" u="none" strike="noStrike" kern="0" cap="none" spc="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Times New Roman"/>
                <a:cs typeface="Times New Roman"/>
              </a:rPr>
              <a:t>i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Times New Roman"/>
                <a:cs typeface="Times New Roman"/>
              </a:rPr>
              <a:t>General</a:t>
            </a:r>
            <a:r>
              <a:rPr kumimoji="0" lang="ro-RO" sz="2400" b="0" i="0" u="none" strike="noStrike" kern="0" cap="none" spc="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Times New Roman"/>
                <a:cs typeface="Times New Roman"/>
              </a:rPr>
              <a:t>e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Times New Roman"/>
                <a:cs typeface="Times New Roman"/>
              </a:rPr>
              <a:t>Ordinar</a:t>
            </a:r>
            <a:r>
              <a:rPr kumimoji="0" lang="ro-RO" sz="2400" b="0" i="0" u="none" strike="noStrike" kern="0" cap="none" spc="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Times New Roman"/>
                <a:cs typeface="Times New Roman"/>
              </a:rPr>
              <a:t>e</a:t>
            </a:r>
            <a:r>
              <a:rPr kumimoji="0" sz="2400" b="0" i="0" u="none" strike="noStrike" kern="0" cap="none" spc="-35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Times New Roman"/>
                <a:cs typeface="Times New Roman"/>
              </a:rPr>
              <a:t>a</a:t>
            </a:r>
            <a:r>
              <a:rPr kumimoji="0" lang="ro-RO" sz="2400" b="0" i="0" u="none" strike="noStrike" kern="0" cap="none" spc="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Times New Roman"/>
                <a:cs typeface="Times New Roman"/>
              </a:rPr>
              <a:t>le </a:t>
            </a:r>
            <a:r>
              <a:rPr kumimoji="0" sz="2400" b="0" i="0" u="none" strike="noStrike" kern="0" cap="none" spc="-125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Times New Roman"/>
                <a:cs typeface="Times New Roman"/>
              </a:rPr>
              <a:t>Asociaților</a:t>
            </a:r>
            <a:r>
              <a:rPr kumimoji="0" sz="2400" b="0" i="0" u="none" strike="noStrike" kern="0" cap="none" spc="-45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Times New Roman"/>
                <a:cs typeface="Times New Roman"/>
              </a:rPr>
              <a:t>la</a:t>
            </a:r>
            <a:r>
              <a:rPr kumimoji="0" sz="2400" b="0" i="0" u="none" strike="noStrike" kern="0" cap="none" spc="-5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Times New Roman"/>
                <a:cs typeface="Times New Roman"/>
              </a:rPr>
              <a:t>care</a:t>
            </a:r>
            <a:r>
              <a:rPr kumimoji="0" sz="2400" b="0" i="0" u="none" strike="noStrike" kern="0" cap="none" spc="47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Times New Roman"/>
                <a:cs typeface="Times New Roman"/>
              </a:rPr>
              <a:t>sunt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Times New Roman"/>
                <a:cs typeface="Times New Roman"/>
              </a:rPr>
              <a:t>invitatate: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uLnTx/>
              <a:uFillTx/>
              <a:latin typeface="Times New Roman"/>
              <a:cs typeface="Times New Roman"/>
            </a:endParaRPr>
          </a:p>
          <a:p>
            <a:pPr marL="92329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07440" algn="l"/>
              </a:tabLst>
              <a:defRPr/>
            </a:pPr>
            <a:endParaRPr kumimoji="0" lang="ro-RO" sz="2400" b="0" i="0" u="none" strike="noStrike" kern="0" cap="none" spc="0" normalizeH="0" baseline="0" noProof="0" dirty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uLnTx/>
              <a:uFillTx/>
              <a:latin typeface="Times New Roman"/>
              <a:cs typeface="Times New Roman"/>
            </a:endParaRPr>
          </a:p>
          <a:p>
            <a:pPr marL="1266190" marR="0" lvl="1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1107440" algn="l"/>
              </a:tabLst>
              <a:defRPr/>
            </a:pPr>
            <a:r>
              <a:rPr kumimoji="0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cs typeface="Times New Roman"/>
              </a:rPr>
              <a:t>Instituția</a:t>
            </a:r>
            <a:r>
              <a:rPr kumimoji="0" sz="2400" b="0" i="0" u="none" strike="noStrike" kern="0" cap="none" spc="-7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cs typeface="Times New Roman"/>
              </a:rPr>
              <a:t>Prefectului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cs typeface="Times New Roman"/>
              </a:rPr>
              <a:t>Județului</a:t>
            </a:r>
            <a:r>
              <a:rPr kumimoji="0" sz="2400" b="0" i="0" u="none" strike="noStrike" kern="0" cap="none" spc="-3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sz="2400" b="0" i="0" u="none" strike="noStrike" kern="0" cap="none" spc="-1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cs typeface="Times New Roman"/>
              </a:rPr>
              <a:t>Maramureș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cs typeface="Times New Roman"/>
              </a:rPr>
              <a:t>,</a:t>
            </a:r>
            <a:endParaRPr kumimoji="0" lang="ro-RO" sz="2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/>
              <a:cs typeface="Times New Roman"/>
            </a:endParaRPr>
          </a:p>
          <a:p>
            <a:pPr marL="1266190" marR="0" lvl="3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1107440" algn="l"/>
              </a:tabLst>
              <a:defRPr/>
            </a:pP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cs typeface="Times New Roman"/>
              </a:rPr>
              <a:t>Camera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cs typeface="Times New Roman"/>
              </a:rPr>
              <a:t>de</a:t>
            </a:r>
            <a:r>
              <a:rPr kumimoji="0" sz="2400" b="0" i="0" u="none" strike="noStrike" kern="0" cap="none" spc="-2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sz="2400" b="0" i="0" u="none" strike="noStrike" kern="0" cap="none" spc="-1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cs typeface="Times New Roman"/>
              </a:rPr>
              <a:t>Conturi</a:t>
            </a:r>
            <a:endParaRPr kumimoji="0" lang="ro-RO" sz="2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/>
              <a:cs typeface="Times New Roman"/>
            </a:endParaRPr>
          </a:p>
          <a:p>
            <a:pPr marL="1266190" marR="0" lvl="3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1107440" algn="l"/>
              </a:tabLst>
              <a:defRPr/>
            </a:pPr>
            <a:r>
              <a:rPr kumimoji="0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cs typeface="Times New Roman"/>
              </a:rPr>
              <a:t>Consiliul</a:t>
            </a:r>
            <a:r>
              <a:rPr kumimoji="0" sz="2400" b="0" i="0" u="none" strike="noStrike" kern="0" cap="none" spc="-5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cs typeface="Times New Roman"/>
              </a:rPr>
              <a:t>Județean</a:t>
            </a:r>
            <a:r>
              <a:rPr kumimoji="0" sz="2400" b="0" i="0" u="none" strike="noStrike" kern="0" cap="none" spc="-4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sz="2400" b="0" i="0" u="none" strike="noStrike" kern="0" cap="none" spc="-1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cs typeface="Times New Roman"/>
              </a:rPr>
              <a:t>Maramureș</a:t>
            </a:r>
            <a:r>
              <a:rPr kumimoji="0" sz="2400" b="0" i="0" u="none" strike="noStrike" kern="0" cap="none" spc="-1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cs typeface="Times New Roman"/>
              </a:rPr>
              <a:t>,</a:t>
            </a:r>
            <a:endParaRPr kumimoji="0" lang="ro-RO" sz="2400" b="0" i="0" u="none" strike="noStrike" kern="0" cap="none" spc="-1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/>
              <a:cs typeface="Times New Roman"/>
            </a:endParaRPr>
          </a:p>
          <a:p>
            <a:pPr marL="1266190" marR="0" lvl="3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1107440" algn="l"/>
              </a:tabLst>
              <a:defRPr/>
            </a:pPr>
            <a:r>
              <a:rPr kumimoji="0" lang="ro-RO" sz="2400" b="0" i="0" u="none" strike="noStrike" kern="0" cap="none" spc="-1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cs typeface="Times New Roman"/>
              </a:rPr>
              <a:t>Invitați din județele limitrofe  A.Co.R. MM</a:t>
            </a:r>
          </a:p>
          <a:p>
            <a:pPr marL="923290" marR="0" lvl="3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07440" algn="l"/>
              </a:tabLst>
              <a:defRPr/>
            </a:pP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uLnTx/>
              <a:uFillTx/>
              <a:latin typeface="Times New Roman"/>
              <a:cs typeface="Times New Roman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2400" b="0" i="0" u="none" strike="noStrike" kern="0" cap="none" spc="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Times New Roman"/>
                <a:cs typeface="Times New Roman"/>
              </a:rPr>
              <a:t>Cu ocazia fiecarei Adunari Generale sunt organizate cursuri de pregatire ale aleșilor locali și/sau ale funcționarilor publici și personalului contractual din U.A.T.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285753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59472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noFill/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67071" y="144018"/>
            <a:ext cx="8657316" cy="1238801"/>
          </a:xfrm>
          <a:prstGeom prst="rect">
            <a:avLst/>
          </a:prstGeom>
          <a:noFill/>
          <a:ln w="25907">
            <a:noFill/>
          </a:ln>
        </p:spPr>
        <p:txBody>
          <a:bodyPr vert="horz" wrap="square" lIns="0" tIns="66040" rIns="0" bIns="0" rtlCol="0">
            <a:spAutoFit/>
          </a:bodyPr>
          <a:lstStyle/>
          <a:p>
            <a:pPr marL="254000" marR="250190" indent="332105" algn="ctr">
              <a:lnSpc>
                <a:spcPct val="100000"/>
              </a:lnSpc>
              <a:spcBef>
                <a:spcPts val="520"/>
              </a:spcBef>
            </a:pPr>
            <a:r>
              <a:rPr sz="2400" b="1" dirty="0">
                <a:solidFill>
                  <a:srgbClr val="002060"/>
                </a:solidFill>
                <a:latin typeface="Calibri"/>
                <a:cs typeface="Calibri"/>
              </a:rPr>
              <a:t>CURSURI</a:t>
            </a:r>
            <a:r>
              <a:rPr sz="2400" b="1" spc="-25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2060"/>
                </a:solidFill>
                <a:latin typeface="Calibri"/>
                <a:cs typeface="Calibri"/>
              </a:rPr>
              <a:t>DE</a:t>
            </a:r>
            <a:r>
              <a:rPr sz="2400" b="1" spc="-20" dirty="0">
                <a:solidFill>
                  <a:srgbClr val="002060"/>
                </a:solidFill>
                <a:latin typeface="Calibri"/>
                <a:cs typeface="Calibri"/>
              </a:rPr>
              <a:t> PREGĂTIRE</a:t>
            </a:r>
            <a:r>
              <a:rPr sz="2400" b="1" spc="-35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2060"/>
                </a:solidFill>
                <a:latin typeface="Calibri"/>
                <a:cs typeface="Calibri"/>
              </a:rPr>
              <a:t>A</a:t>
            </a:r>
            <a:r>
              <a:rPr sz="2400" b="1" spc="-25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2060"/>
                </a:solidFill>
                <a:latin typeface="Calibri"/>
                <a:cs typeface="Calibri"/>
              </a:rPr>
              <a:t>PRIMARILOR</a:t>
            </a:r>
            <a:r>
              <a:rPr sz="2400" b="1" spc="-35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2060"/>
                </a:solidFill>
                <a:latin typeface="Calibri"/>
                <a:cs typeface="Calibri"/>
              </a:rPr>
              <a:t>ȘI</a:t>
            </a:r>
            <a:r>
              <a:rPr sz="2400" b="1" spc="-25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2060"/>
                </a:solidFill>
                <a:latin typeface="Calibri"/>
                <a:cs typeface="Calibri"/>
              </a:rPr>
              <a:t>PERSONALULUI</a:t>
            </a:r>
            <a:r>
              <a:rPr sz="2400" b="1" spc="-40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002060"/>
                </a:solidFill>
                <a:latin typeface="Calibri"/>
                <a:cs typeface="Calibri"/>
              </a:rPr>
              <a:t>ANGAJAT</a:t>
            </a:r>
            <a:r>
              <a:rPr sz="2400" b="1" spc="-35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002060"/>
                </a:solidFill>
                <a:latin typeface="Calibri"/>
                <a:cs typeface="Calibri"/>
              </a:rPr>
              <a:t>AL </a:t>
            </a:r>
            <a:r>
              <a:rPr sz="2400" b="1" dirty="0">
                <a:solidFill>
                  <a:srgbClr val="002060"/>
                </a:solidFill>
                <a:latin typeface="Calibri"/>
                <a:cs typeface="Calibri"/>
              </a:rPr>
              <a:t>COMUNELOR</a:t>
            </a:r>
            <a:r>
              <a:rPr sz="2400" b="1" spc="-50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2060"/>
                </a:solidFill>
                <a:latin typeface="Calibri"/>
                <a:cs typeface="Calibri"/>
              </a:rPr>
              <a:t>MEMBRE</a:t>
            </a:r>
            <a:endParaRPr lang="ro-RO" sz="2400" b="1" dirty="0">
              <a:solidFill>
                <a:srgbClr val="002060"/>
              </a:solidFill>
              <a:latin typeface="Calibri"/>
              <a:cs typeface="Calibri"/>
            </a:endParaRPr>
          </a:p>
          <a:p>
            <a:pPr marL="254000" marR="250190" indent="332105" algn="ctr">
              <a:lnSpc>
                <a:spcPct val="100000"/>
              </a:lnSpc>
              <a:spcBef>
                <a:spcPts val="520"/>
              </a:spcBef>
            </a:pPr>
            <a:r>
              <a:rPr lang="ro-RO" sz="2400" b="1" dirty="0">
                <a:solidFill>
                  <a:srgbClr val="002060"/>
                </a:solidFill>
                <a:latin typeface="Calibri"/>
                <a:cs typeface="Calibri"/>
              </a:rPr>
              <a:t>FU</a:t>
            </a:r>
            <a:r>
              <a:rPr sz="2400" b="1" dirty="0">
                <a:solidFill>
                  <a:srgbClr val="002060"/>
                </a:solidFill>
                <a:latin typeface="Calibri"/>
                <a:cs typeface="Calibri"/>
              </a:rPr>
              <a:t>NCȚIONARI</a:t>
            </a:r>
            <a:r>
              <a:rPr sz="2400" b="1" spc="-55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2060"/>
                </a:solidFill>
                <a:latin typeface="Calibri"/>
                <a:cs typeface="Calibri"/>
              </a:rPr>
              <a:t>PUBLICI</a:t>
            </a:r>
            <a:r>
              <a:rPr sz="2400" b="1" spc="-35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2060"/>
                </a:solidFill>
                <a:latin typeface="Calibri"/>
                <a:cs typeface="Calibri"/>
              </a:rPr>
              <a:t>ȘI</a:t>
            </a:r>
            <a:r>
              <a:rPr sz="2400" b="1" spc="-35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2060"/>
                </a:solidFill>
                <a:latin typeface="Calibri"/>
                <a:cs typeface="Calibri"/>
              </a:rPr>
              <a:t>PERSONAL</a:t>
            </a:r>
            <a:r>
              <a:rPr sz="2400" b="1" spc="-30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2060"/>
                </a:solidFill>
                <a:latin typeface="Calibri"/>
                <a:cs typeface="Calibri"/>
              </a:rPr>
              <a:t>CONTRACTUAL</a:t>
            </a:r>
            <a:endParaRPr sz="2400" b="1" dirty="0">
              <a:solidFill>
                <a:srgbClr val="002060"/>
              </a:solidFill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0019" y="1479363"/>
            <a:ext cx="8754367" cy="5331623"/>
            <a:chOff x="844296" y="1130808"/>
            <a:chExt cx="7670800" cy="5598160"/>
          </a:xfrm>
          <a:noFill/>
        </p:grpSpPr>
        <p:sp>
          <p:nvSpPr>
            <p:cNvPr id="5" name="object 5"/>
            <p:cNvSpPr/>
            <p:nvPr/>
          </p:nvSpPr>
          <p:spPr>
            <a:xfrm>
              <a:off x="857250" y="1143762"/>
              <a:ext cx="7644765" cy="5572125"/>
            </a:xfrm>
            <a:custGeom>
              <a:avLst/>
              <a:gdLst/>
              <a:ahLst/>
              <a:cxnLst/>
              <a:rect l="l" t="t" r="r" b="b"/>
              <a:pathLst>
                <a:path w="7644765" h="5572125">
                  <a:moveTo>
                    <a:pt x="7644383" y="0"/>
                  </a:moveTo>
                  <a:lnTo>
                    <a:pt x="0" y="0"/>
                  </a:lnTo>
                  <a:lnTo>
                    <a:pt x="0" y="5571744"/>
                  </a:lnTo>
                  <a:lnTo>
                    <a:pt x="7644383" y="5571744"/>
                  </a:lnTo>
                  <a:lnTo>
                    <a:pt x="764438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57250" y="1143762"/>
              <a:ext cx="7644765" cy="5572125"/>
            </a:xfrm>
            <a:custGeom>
              <a:avLst/>
              <a:gdLst/>
              <a:ahLst/>
              <a:cxnLst/>
              <a:rect l="l" t="t" r="r" b="b"/>
              <a:pathLst>
                <a:path w="7644765" h="5572125">
                  <a:moveTo>
                    <a:pt x="0" y="5571744"/>
                  </a:moveTo>
                  <a:lnTo>
                    <a:pt x="7644383" y="5571744"/>
                  </a:lnTo>
                  <a:lnTo>
                    <a:pt x="7644383" y="0"/>
                  </a:lnTo>
                  <a:lnTo>
                    <a:pt x="0" y="0"/>
                  </a:lnTo>
                  <a:lnTo>
                    <a:pt x="0" y="5571744"/>
                  </a:lnTo>
                  <a:close/>
                </a:path>
              </a:pathLst>
            </a:custGeom>
            <a:grpFill/>
            <a:ln w="25908">
              <a:noFill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57005" y="1974366"/>
            <a:ext cx="8029989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8915" marR="5080" indent="-196850">
              <a:lnSpc>
                <a:spcPct val="100000"/>
              </a:lnSpc>
              <a:spcBef>
                <a:spcPts val="100"/>
              </a:spcBef>
            </a:pPr>
            <a:r>
              <a:rPr lang="ro-RO" sz="2400" dirty="0">
                <a:solidFill>
                  <a:srgbClr val="FF0000"/>
                </a:solidFill>
                <a:latin typeface="Times New Roman"/>
                <a:cs typeface="Times New Roman"/>
              </a:rPr>
              <a:t>PERSONALUL CARE A  CONFERENTIAT LA CURSURI </a:t>
            </a:r>
            <a:endParaRPr sz="2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23740" y="2667000"/>
            <a:ext cx="7848600" cy="3336811"/>
          </a:xfrm>
          <a:prstGeom prst="rect">
            <a:avLst/>
          </a:prstGeom>
          <a:noFill/>
        </p:spPr>
        <p:txBody>
          <a:bodyPr vert="horz" wrap="square" lIns="0" tIns="12700" rIns="0" bIns="0" rtlCol="0">
            <a:spAutoFit/>
          </a:bodyPr>
          <a:lstStyle/>
          <a:p>
            <a:pPr marL="469265" indent="-456565" algn="just">
              <a:lnSpc>
                <a:spcPct val="100000"/>
              </a:lnSpc>
              <a:buAutoNum type="arabicPeriod"/>
              <a:tabLst>
                <a:tab pos="469265" algn="l"/>
                <a:tab pos="469900" algn="l"/>
              </a:tabLst>
            </a:pPr>
            <a:r>
              <a:rPr sz="2400" spc="-10" dirty="0" err="1">
                <a:solidFill>
                  <a:srgbClr val="002060"/>
                </a:solidFill>
                <a:latin typeface="Times New Roman"/>
                <a:cs typeface="Times New Roman"/>
              </a:rPr>
              <a:t>Președintele</a:t>
            </a:r>
            <a:r>
              <a:rPr sz="2400" spc="-160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2060"/>
                </a:solidFill>
                <a:latin typeface="Times New Roman"/>
                <a:cs typeface="Times New Roman"/>
              </a:rPr>
              <a:t>Asociației</a:t>
            </a:r>
            <a:r>
              <a:rPr sz="2400" spc="-25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2060"/>
                </a:solidFill>
                <a:latin typeface="Times New Roman"/>
                <a:cs typeface="Times New Roman"/>
              </a:rPr>
              <a:t>Comunelor</a:t>
            </a:r>
            <a:r>
              <a:rPr sz="2400" spc="25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2060"/>
                </a:solidFill>
                <a:latin typeface="Times New Roman"/>
                <a:cs typeface="Times New Roman"/>
              </a:rPr>
              <a:t>din</a:t>
            </a:r>
            <a:r>
              <a:rPr sz="2400" spc="20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2060"/>
                </a:solidFill>
                <a:latin typeface="Times New Roman"/>
                <a:cs typeface="Times New Roman"/>
              </a:rPr>
              <a:t>România</a:t>
            </a:r>
            <a:endParaRPr sz="2400" dirty="0">
              <a:solidFill>
                <a:srgbClr val="002060"/>
              </a:solidFill>
              <a:latin typeface="Times New Roman"/>
              <a:cs typeface="Times New Roman"/>
            </a:endParaRPr>
          </a:p>
          <a:p>
            <a:pPr marL="469265" indent="-456565" algn="just">
              <a:lnSpc>
                <a:spcPct val="100000"/>
              </a:lnSpc>
              <a:buAutoNum type="arabicPeriod"/>
              <a:tabLst>
                <a:tab pos="469265" algn="l"/>
                <a:tab pos="469900" algn="l"/>
              </a:tabLst>
            </a:pPr>
            <a:r>
              <a:rPr sz="2400" dirty="0">
                <a:solidFill>
                  <a:srgbClr val="002060"/>
                </a:solidFill>
                <a:latin typeface="Times New Roman"/>
                <a:cs typeface="Times New Roman"/>
              </a:rPr>
              <a:t>Lectori</a:t>
            </a:r>
            <a:r>
              <a:rPr sz="2400" spc="-35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2060"/>
                </a:solidFill>
                <a:latin typeface="Times New Roman"/>
                <a:cs typeface="Times New Roman"/>
              </a:rPr>
              <a:t>de la</a:t>
            </a:r>
            <a:r>
              <a:rPr sz="2400" spc="-15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2060"/>
                </a:solidFill>
                <a:latin typeface="Times New Roman"/>
                <a:cs typeface="Times New Roman"/>
              </a:rPr>
              <a:t>S</a:t>
            </a:r>
            <a:r>
              <a:rPr lang="ro-RO" sz="2400" spc="-10" dirty="0">
                <a:solidFill>
                  <a:srgbClr val="002060"/>
                </a:solidFill>
                <a:latin typeface="Times New Roman"/>
                <a:cs typeface="Times New Roman"/>
              </a:rPr>
              <a:t>.</a:t>
            </a:r>
            <a:r>
              <a:rPr sz="2400" spc="-10" dirty="0">
                <a:solidFill>
                  <a:srgbClr val="002060"/>
                </a:solidFill>
                <a:latin typeface="Times New Roman"/>
                <a:cs typeface="Times New Roman"/>
              </a:rPr>
              <a:t>N</a:t>
            </a:r>
            <a:r>
              <a:rPr lang="ro-RO" sz="2400" spc="-10" dirty="0">
                <a:solidFill>
                  <a:srgbClr val="002060"/>
                </a:solidFill>
                <a:latin typeface="Times New Roman"/>
                <a:cs typeface="Times New Roman"/>
              </a:rPr>
              <a:t>.</a:t>
            </a:r>
            <a:r>
              <a:rPr sz="2400" spc="-10" dirty="0">
                <a:solidFill>
                  <a:srgbClr val="002060"/>
                </a:solidFill>
                <a:latin typeface="Times New Roman"/>
                <a:cs typeface="Times New Roman"/>
              </a:rPr>
              <a:t>S</a:t>
            </a:r>
            <a:r>
              <a:rPr lang="ro-RO" sz="2400" spc="-10" dirty="0">
                <a:solidFill>
                  <a:srgbClr val="002060"/>
                </a:solidFill>
                <a:latin typeface="Times New Roman"/>
                <a:cs typeface="Times New Roman"/>
              </a:rPr>
              <a:t>.</a:t>
            </a:r>
            <a:r>
              <a:rPr sz="2400" spc="-10" dirty="0">
                <a:solidFill>
                  <a:srgbClr val="002060"/>
                </a:solidFill>
                <a:latin typeface="Times New Roman"/>
                <a:cs typeface="Times New Roman"/>
              </a:rPr>
              <a:t>P</a:t>
            </a:r>
            <a:r>
              <a:rPr lang="ro-RO" sz="2400" spc="-10" dirty="0">
                <a:solidFill>
                  <a:srgbClr val="002060"/>
                </a:solidFill>
                <a:latin typeface="Times New Roman"/>
                <a:cs typeface="Times New Roman"/>
              </a:rPr>
              <a:t>.</a:t>
            </a:r>
            <a:r>
              <a:rPr sz="2400" spc="-10" dirty="0">
                <a:solidFill>
                  <a:srgbClr val="002060"/>
                </a:solidFill>
                <a:latin typeface="Times New Roman"/>
                <a:cs typeface="Times New Roman"/>
              </a:rPr>
              <a:t>A</a:t>
            </a:r>
            <a:r>
              <a:rPr lang="ro-RO" sz="2400" spc="-10" dirty="0">
                <a:solidFill>
                  <a:srgbClr val="002060"/>
                </a:solidFill>
                <a:latin typeface="Times New Roman"/>
                <a:cs typeface="Times New Roman"/>
              </a:rPr>
              <a:t>.</a:t>
            </a:r>
            <a:endParaRPr sz="2400" dirty="0">
              <a:solidFill>
                <a:srgbClr val="002060"/>
              </a:solidFill>
              <a:latin typeface="Times New Roman"/>
              <a:cs typeface="Times New Roman"/>
            </a:endParaRPr>
          </a:p>
          <a:p>
            <a:pPr marL="469265" indent="-456565" algn="just">
              <a:lnSpc>
                <a:spcPct val="100000"/>
              </a:lnSpc>
              <a:buAutoNum type="arabicPeriod"/>
              <a:tabLst>
                <a:tab pos="469265" algn="l"/>
                <a:tab pos="469900" algn="l"/>
                <a:tab pos="2158365" algn="l"/>
              </a:tabLst>
            </a:pPr>
            <a:r>
              <a:rPr sz="2400" dirty="0">
                <a:solidFill>
                  <a:srgbClr val="002060"/>
                </a:solidFill>
                <a:latin typeface="Times New Roman"/>
                <a:cs typeface="Times New Roman"/>
              </a:rPr>
              <a:t>Lectori</a:t>
            </a:r>
            <a:r>
              <a:rPr sz="2400" spc="-30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2060"/>
                </a:solidFill>
                <a:latin typeface="Times New Roman"/>
                <a:cs typeface="Times New Roman"/>
              </a:rPr>
              <a:t>de </a:t>
            </a:r>
            <a:r>
              <a:rPr sz="2400" spc="-25" dirty="0">
                <a:solidFill>
                  <a:srgbClr val="002060"/>
                </a:solidFill>
                <a:latin typeface="Times New Roman"/>
                <a:cs typeface="Times New Roman"/>
              </a:rPr>
              <a:t>la</a:t>
            </a:r>
            <a:r>
              <a:rPr sz="2400" dirty="0">
                <a:solidFill>
                  <a:srgbClr val="002060"/>
                </a:solidFill>
                <a:latin typeface="Times New Roman"/>
                <a:cs typeface="Times New Roman"/>
              </a:rPr>
              <a:t>	Colegiul</a:t>
            </a:r>
            <a:r>
              <a:rPr sz="2400" spc="-50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2060"/>
                </a:solidFill>
                <a:latin typeface="Times New Roman"/>
                <a:cs typeface="Times New Roman"/>
              </a:rPr>
              <a:t>Național</a:t>
            </a:r>
            <a:r>
              <a:rPr sz="2400" spc="-50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2060"/>
                </a:solidFill>
                <a:latin typeface="Times New Roman"/>
                <a:cs typeface="Times New Roman"/>
              </a:rPr>
              <a:t>de</a:t>
            </a:r>
            <a:r>
              <a:rPr sz="2400" spc="-145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2060"/>
                </a:solidFill>
                <a:latin typeface="Times New Roman"/>
                <a:cs typeface="Times New Roman"/>
              </a:rPr>
              <a:t>Apărare</a:t>
            </a:r>
            <a:endParaRPr sz="2400" dirty="0">
              <a:solidFill>
                <a:srgbClr val="002060"/>
              </a:solidFill>
              <a:latin typeface="Times New Roman"/>
              <a:cs typeface="Times New Roman"/>
            </a:endParaRPr>
          </a:p>
          <a:p>
            <a:pPr marL="12700" marR="436880" algn="just">
              <a:lnSpc>
                <a:spcPct val="100000"/>
              </a:lnSpc>
              <a:spcBef>
                <a:spcPts val="5"/>
              </a:spcBef>
              <a:buClr>
                <a:srgbClr val="FFFF00"/>
              </a:buClr>
              <a:tabLst>
                <a:tab pos="545465" algn="l"/>
                <a:tab pos="546100" algn="l"/>
              </a:tabLst>
            </a:pPr>
            <a:r>
              <a:rPr lang="ro-RO" sz="2400" dirty="0">
                <a:solidFill>
                  <a:srgbClr val="002060"/>
                </a:solidFill>
                <a:latin typeface="Times New Roman"/>
                <a:cs typeface="Times New Roman"/>
              </a:rPr>
              <a:t>4.   </a:t>
            </a:r>
            <a:r>
              <a:rPr sz="2400" dirty="0" err="1">
                <a:solidFill>
                  <a:srgbClr val="002060"/>
                </a:solidFill>
                <a:latin typeface="Times New Roman"/>
                <a:cs typeface="Times New Roman"/>
              </a:rPr>
              <a:t>Profesori</a:t>
            </a:r>
            <a:r>
              <a:rPr sz="2400" spc="-20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2060"/>
                </a:solidFill>
                <a:latin typeface="Times New Roman"/>
                <a:cs typeface="Times New Roman"/>
              </a:rPr>
              <a:t>universitari,</a:t>
            </a:r>
            <a:r>
              <a:rPr sz="2400" spc="-45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2060"/>
                </a:solidFill>
                <a:latin typeface="Times New Roman"/>
                <a:cs typeface="Times New Roman"/>
              </a:rPr>
              <a:t>conducători</a:t>
            </a:r>
            <a:r>
              <a:rPr sz="2400" spc="-50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2060"/>
                </a:solidFill>
                <a:latin typeface="Times New Roman"/>
                <a:cs typeface="Times New Roman"/>
              </a:rPr>
              <a:t>de</a:t>
            </a:r>
            <a:r>
              <a:rPr sz="2400" spc="-5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2060"/>
                </a:solidFill>
                <a:latin typeface="Times New Roman"/>
                <a:cs typeface="Times New Roman"/>
              </a:rPr>
              <a:t>doctorate </a:t>
            </a:r>
            <a:r>
              <a:rPr sz="2400" dirty="0" err="1">
                <a:solidFill>
                  <a:srgbClr val="002060"/>
                </a:solidFill>
                <a:latin typeface="Times New Roman"/>
                <a:cs typeface="Times New Roman"/>
              </a:rPr>
              <a:t>în</a:t>
            </a:r>
            <a:r>
              <a:rPr sz="2400" spc="-25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ro-RO" sz="2400" spc="-25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</a:p>
          <a:p>
            <a:pPr marL="12700" marR="436880" algn="just">
              <a:lnSpc>
                <a:spcPct val="100000"/>
              </a:lnSpc>
              <a:spcBef>
                <a:spcPts val="5"/>
              </a:spcBef>
              <a:buClr>
                <a:srgbClr val="FFFF00"/>
              </a:buClr>
              <a:tabLst>
                <a:tab pos="545465" algn="l"/>
                <a:tab pos="546100" algn="l"/>
              </a:tabLst>
            </a:pPr>
            <a:r>
              <a:rPr lang="ro-RO" sz="2400" spc="-25" dirty="0">
                <a:solidFill>
                  <a:srgbClr val="002060"/>
                </a:solidFill>
                <a:latin typeface="Times New Roman"/>
                <a:cs typeface="Times New Roman"/>
              </a:rPr>
              <a:t>      </a:t>
            </a:r>
            <a:r>
              <a:rPr sz="2400" dirty="0" err="1">
                <a:solidFill>
                  <a:srgbClr val="002060"/>
                </a:solidFill>
                <a:latin typeface="Times New Roman"/>
                <a:cs typeface="Times New Roman"/>
              </a:rPr>
              <a:t>domeniul</a:t>
            </a:r>
            <a:r>
              <a:rPr sz="2400" spc="-15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2060"/>
                </a:solidFill>
                <a:latin typeface="Times New Roman"/>
                <a:cs typeface="Times New Roman"/>
              </a:rPr>
              <a:t>administrației</a:t>
            </a:r>
            <a:r>
              <a:rPr sz="2400" spc="-50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2060"/>
                </a:solidFill>
                <a:latin typeface="Times New Roman"/>
                <a:cs typeface="Times New Roman"/>
              </a:rPr>
              <a:t>publice</a:t>
            </a:r>
            <a:r>
              <a:rPr sz="2400" spc="-30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sz="2400" dirty="0" err="1">
                <a:solidFill>
                  <a:srgbClr val="002060"/>
                </a:solidFill>
                <a:latin typeface="Times New Roman"/>
                <a:cs typeface="Times New Roman"/>
              </a:rPr>
              <a:t>sau</a:t>
            </a:r>
            <a:r>
              <a:rPr sz="2400" spc="-15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002060"/>
                </a:solidFill>
                <a:latin typeface="Times New Roman"/>
                <a:cs typeface="Times New Roman"/>
              </a:rPr>
              <a:t>al</a:t>
            </a:r>
            <a:r>
              <a:rPr lang="ro-RO" sz="2400" spc="-25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sz="2400" spc="-10" dirty="0" err="1">
                <a:solidFill>
                  <a:srgbClr val="002060"/>
                </a:solidFill>
                <a:latin typeface="Times New Roman"/>
                <a:cs typeface="Times New Roman"/>
              </a:rPr>
              <a:t>managementului</a:t>
            </a:r>
            <a:r>
              <a:rPr sz="2400" dirty="0">
                <a:solidFill>
                  <a:srgbClr val="002060"/>
                </a:solidFill>
                <a:latin typeface="Times New Roman"/>
                <a:cs typeface="Times New Roman"/>
              </a:rPr>
              <a:t>	întreprinderilor</a:t>
            </a:r>
            <a:r>
              <a:rPr sz="2400" spc="-50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2060"/>
                </a:solidFill>
                <a:latin typeface="Times New Roman"/>
                <a:cs typeface="Times New Roman"/>
              </a:rPr>
              <a:t>private</a:t>
            </a:r>
            <a:r>
              <a:rPr sz="2400" spc="-10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2060"/>
                </a:solidFill>
                <a:latin typeface="Times New Roman"/>
                <a:cs typeface="Times New Roman"/>
              </a:rPr>
              <a:t>și</a:t>
            </a:r>
            <a:r>
              <a:rPr sz="2400" spc="5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2060"/>
                </a:solidFill>
                <a:latin typeface="Times New Roman"/>
                <a:cs typeface="Times New Roman"/>
              </a:rPr>
              <a:t>publice </a:t>
            </a:r>
            <a:r>
              <a:rPr sz="2400" dirty="0">
                <a:solidFill>
                  <a:srgbClr val="002060"/>
                </a:solidFill>
                <a:latin typeface="Times New Roman"/>
                <a:cs typeface="Times New Roman"/>
              </a:rPr>
              <a:t>din</a:t>
            </a:r>
            <a:r>
              <a:rPr sz="2400" spc="-20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sz="2400" dirty="0" err="1">
                <a:solidFill>
                  <a:srgbClr val="002060"/>
                </a:solidFill>
                <a:latin typeface="Times New Roman"/>
                <a:cs typeface="Times New Roman"/>
              </a:rPr>
              <a:t>cadrul</a:t>
            </a:r>
            <a:r>
              <a:rPr sz="2400" spc="-20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ro-RO" sz="2400" spc="-20" dirty="0">
                <a:solidFill>
                  <a:srgbClr val="002060"/>
                </a:solidFill>
                <a:latin typeface="Times New Roman"/>
                <a:cs typeface="Times New Roman"/>
              </a:rPr>
              <a:t>  </a:t>
            </a:r>
          </a:p>
          <a:p>
            <a:pPr marL="12700" marR="436880" algn="just">
              <a:lnSpc>
                <a:spcPct val="100000"/>
              </a:lnSpc>
              <a:spcBef>
                <a:spcPts val="5"/>
              </a:spcBef>
              <a:buClr>
                <a:srgbClr val="FFFF00"/>
              </a:buClr>
              <a:tabLst>
                <a:tab pos="545465" algn="l"/>
                <a:tab pos="546100" algn="l"/>
              </a:tabLst>
            </a:pPr>
            <a:r>
              <a:rPr lang="ro-RO" sz="2400" spc="-20" dirty="0">
                <a:solidFill>
                  <a:srgbClr val="002060"/>
                </a:solidFill>
                <a:latin typeface="Times New Roman"/>
                <a:cs typeface="Times New Roman"/>
              </a:rPr>
              <a:t>       </a:t>
            </a:r>
            <a:r>
              <a:rPr sz="2400" dirty="0" err="1">
                <a:solidFill>
                  <a:srgbClr val="002060"/>
                </a:solidFill>
                <a:latin typeface="Times New Roman"/>
                <a:cs typeface="Times New Roman"/>
              </a:rPr>
              <a:t>Universității</a:t>
            </a:r>
            <a:r>
              <a:rPr sz="2400" spc="-45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2060"/>
                </a:solidFill>
                <a:latin typeface="Times New Roman"/>
                <a:cs typeface="Times New Roman"/>
              </a:rPr>
              <a:t>Babes</a:t>
            </a:r>
            <a:r>
              <a:rPr sz="2400" spc="-10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2060"/>
                </a:solidFill>
                <a:latin typeface="Times New Roman"/>
                <a:cs typeface="Times New Roman"/>
              </a:rPr>
              <a:t>Bolyai</a:t>
            </a:r>
            <a:r>
              <a:rPr sz="2400" spc="-25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2060"/>
                </a:solidFill>
                <a:latin typeface="Times New Roman"/>
                <a:cs typeface="Times New Roman"/>
              </a:rPr>
              <a:t>și </a:t>
            </a:r>
            <a:r>
              <a:rPr sz="2400" spc="-50" dirty="0">
                <a:solidFill>
                  <a:srgbClr val="002060"/>
                </a:solidFill>
                <a:latin typeface="Times New Roman"/>
                <a:cs typeface="Times New Roman"/>
              </a:rPr>
              <a:t>a </a:t>
            </a:r>
            <a:r>
              <a:rPr sz="2400" dirty="0">
                <a:solidFill>
                  <a:srgbClr val="002060"/>
                </a:solidFill>
                <a:latin typeface="Times New Roman"/>
                <a:cs typeface="Times New Roman"/>
              </a:rPr>
              <a:t>Universității</a:t>
            </a:r>
            <a:r>
              <a:rPr sz="2400" spc="-125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2060"/>
                </a:solidFill>
                <a:latin typeface="Times New Roman"/>
                <a:cs typeface="Times New Roman"/>
              </a:rPr>
              <a:t>Tehnice</a:t>
            </a:r>
            <a:r>
              <a:rPr sz="2400" spc="-40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2060"/>
                </a:solidFill>
                <a:latin typeface="Times New Roman"/>
                <a:cs typeface="Times New Roman"/>
              </a:rPr>
              <a:t>din</a:t>
            </a:r>
            <a:r>
              <a:rPr sz="2400" spc="-45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ro-RO" sz="2400" spc="-45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</a:p>
          <a:p>
            <a:pPr marL="12700" marR="436880" algn="just">
              <a:lnSpc>
                <a:spcPct val="100000"/>
              </a:lnSpc>
              <a:spcBef>
                <a:spcPts val="5"/>
              </a:spcBef>
              <a:buClr>
                <a:srgbClr val="FFFF00"/>
              </a:buClr>
              <a:tabLst>
                <a:tab pos="545465" algn="l"/>
                <a:tab pos="546100" algn="l"/>
              </a:tabLst>
            </a:pPr>
            <a:r>
              <a:rPr lang="ro-RO" sz="2400" spc="-45" dirty="0">
                <a:solidFill>
                  <a:srgbClr val="002060"/>
                </a:solidFill>
                <a:latin typeface="Times New Roman"/>
                <a:cs typeface="Times New Roman"/>
              </a:rPr>
              <a:t>       </a:t>
            </a:r>
            <a:r>
              <a:rPr sz="2400" dirty="0">
                <a:solidFill>
                  <a:srgbClr val="002060"/>
                </a:solidFill>
                <a:latin typeface="Times New Roman"/>
                <a:cs typeface="Times New Roman"/>
              </a:rPr>
              <a:t>Cluj</a:t>
            </a:r>
            <a:r>
              <a:rPr sz="2400" spc="-35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sz="2400" spc="-10" dirty="0" err="1">
                <a:solidFill>
                  <a:srgbClr val="002060"/>
                </a:solidFill>
                <a:latin typeface="Times New Roman"/>
                <a:cs typeface="Times New Roman"/>
              </a:rPr>
              <a:t>Napoca</a:t>
            </a:r>
            <a:endParaRPr lang="ro-RO" sz="2400" spc="-10" dirty="0">
              <a:solidFill>
                <a:srgbClr val="002060"/>
              </a:solidFill>
              <a:latin typeface="Times New Roman"/>
              <a:cs typeface="Times New Roman"/>
            </a:endParaRPr>
          </a:p>
          <a:p>
            <a:pPr marL="12700" marR="436880" algn="just">
              <a:lnSpc>
                <a:spcPct val="100000"/>
              </a:lnSpc>
              <a:spcBef>
                <a:spcPts val="5"/>
              </a:spcBef>
              <a:buClr>
                <a:srgbClr val="FFFF00"/>
              </a:buClr>
              <a:tabLst>
                <a:tab pos="545465" algn="l"/>
                <a:tab pos="546100" algn="l"/>
              </a:tabLst>
            </a:pPr>
            <a:r>
              <a:rPr lang="ro-RO" sz="2400" spc="-10" dirty="0">
                <a:solidFill>
                  <a:srgbClr val="002060"/>
                </a:solidFill>
                <a:latin typeface="Times New Roman"/>
                <a:cs typeface="Times New Roman"/>
              </a:rPr>
              <a:t>5.   Consilieri ai Instituției Prefectului județului Maramureș</a:t>
            </a:r>
            <a:endParaRPr sz="2400" dirty="0">
              <a:solidFill>
                <a:srgbClr val="00206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920374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290" y="259207"/>
            <a:ext cx="7952105" cy="964942"/>
          </a:xfrm>
          <a:prstGeom prst="rect">
            <a:avLst/>
          </a:prstGeom>
        </p:spPr>
        <p:txBody>
          <a:bodyPr vert="horz" wrap="square" lIns="0" tIns="30283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340"/>
              </a:spcBef>
            </a:pPr>
            <a:r>
              <a:rPr sz="2800" dirty="0"/>
              <a:t>FORMARE</a:t>
            </a:r>
            <a:r>
              <a:rPr sz="2800" spc="-85" dirty="0"/>
              <a:t> </a:t>
            </a:r>
            <a:r>
              <a:rPr sz="2800" dirty="0"/>
              <a:t>PROFESIONALA</a:t>
            </a:r>
            <a:r>
              <a:rPr sz="2800" spc="-100" dirty="0"/>
              <a:t> </a:t>
            </a:r>
            <a:r>
              <a:rPr lang="ro-RO" sz="2800" dirty="0"/>
              <a:t>FUNCTIONARI PUBLICI </a:t>
            </a:r>
            <a:endParaRPr sz="2800" spc="-10" dirty="0"/>
          </a:p>
          <a:p>
            <a:pPr marL="1270" algn="ctr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1F487C"/>
                </a:solidFill>
              </a:rPr>
              <a:t>CURSUL</a:t>
            </a:r>
            <a:r>
              <a:rPr sz="1400" spc="-50" dirty="0">
                <a:solidFill>
                  <a:srgbClr val="1F487C"/>
                </a:solidFill>
              </a:rPr>
              <a:t> </a:t>
            </a:r>
            <a:r>
              <a:rPr sz="1400" spc="-20" dirty="0">
                <a:solidFill>
                  <a:srgbClr val="1F487C"/>
                </a:solidFill>
              </a:rPr>
              <a:t>ORGANIZAT</a:t>
            </a:r>
            <a:r>
              <a:rPr sz="1400" spc="-25" dirty="0">
                <a:solidFill>
                  <a:srgbClr val="1F487C"/>
                </a:solidFill>
              </a:rPr>
              <a:t> </a:t>
            </a:r>
            <a:r>
              <a:rPr sz="1400" dirty="0">
                <a:solidFill>
                  <a:srgbClr val="1F487C"/>
                </a:solidFill>
              </a:rPr>
              <a:t>de</a:t>
            </a:r>
            <a:r>
              <a:rPr sz="1400" spc="-30" dirty="0">
                <a:solidFill>
                  <a:srgbClr val="1F487C"/>
                </a:solidFill>
              </a:rPr>
              <a:t> </a:t>
            </a:r>
            <a:r>
              <a:rPr sz="1400" dirty="0">
                <a:solidFill>
                  <a:srgbClr val="1F487C"/>
                </a:solidFill>
              </a:rPr>
              <a:t>A.Co.R.</a:t>
            </a:r>
            <a:r>
              <a:rPr sz="1400" spc="-45" dirty="0">
                <a:solidFill>
                  <a:srgbClr val="1F487C"/>
                </a:solidFill>
              </a:rPr>
              <a:t> </a:t>
            </a:r>
            <a:r>
              <a:rPr sz="1400" dirty="0">
                <a:solidFill>
                  <a:srgbClr val="1F487C"/>
                </a:solidFill>
              </a:rPr>
              <a:t>MM</a:t>
            </a:r>
            <a:r>
              <a:rPr sz="1400" spc="-10" dirty="0">
                <a:solidFill>
                  <a:srgbClr val="1F487C"/>
                </a:solidFill>
              </a:rPr>
              <a:t> </a:t>
            </a:r>
            <a:r>
              <a:rPr sz="1400" dirty="0">
                <a:solidFill>
                  <a:srgbClr val="1F487C"/>
                </a:solidFill>
              </a:rPr>
              <a:t>la</a:t>
            </a:r>
            <a:r>
              <a:rPr sz="1400" spc="-25" dirty="0">
                <a:solidFill>
                  <a:srgbClr val="1F487C"/>
                </a:solidFill>
              </a:rPr>
              <a:t> </a:t>
            </a:r>
            <a:r>
              <a:rPr lang="ro-RO" sz="1400" dirty="0">
                <a:solidFill>
                  <a:srgbClr val="1F487C"/>
                </a:solidFill>
              </a:rPr>
              <a:t>HOTEL SENECA – BAIA MARE  3-4 NOV. 2022</a:t>
            </a:r>
            <a:endParaRPr sz="1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1" y="1524000"/>
            <a:ext cx="8229600" cy="44196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64845" y="6152588"/>
            <a:ext cx="8166711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solidFill>
                  <a:schemeClr val="tx1"/>
                </a:solidFill>
              </a:rPr>
              <a:t>LECTOR INVITAT – d-l Presedinte A.Co.R. – jur. Emil DRAGHICI 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7198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290" y="259207"/>
            <a:ext cx="7952105" cy="1026497"/>
          </a:xfrm>
          <a:prstGeom prst="rect">
            <a:avLst/>
          </a:prstGeom>
        </p:spPr>
        <p:txBody>
          <a:bodyPr vert="horz" wrap="square" lIns="0" tIns="30283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340"/>
              </a:spcBef>
            </a:pPr>
            <a:r>
              <a:rPr dirty="0"/>
              <a:t>FORMARE</a:t>
            </a:r>
            <a:r>
              <a:rPr spc="-85" dirty="0"/>
              <a:t> </a:t>
            </a:r>
            <a:r>
              <a:rPr dirty="0"/>
              <a:t>PROFESIONAL</a:t>
            </a:r>
            <a:r>
              <a:rPr lang="ro-RO" dirty="0"/>
              <a:t>Ă</a:t>
            </a:r>
            <a:r>
              <a:rPr spc="-100" dirty="0"/>
              <a:t> </a:t>
            </a:r>
            <a:r>
              <a:rPr dirty="0"/>
              <a:t>ALE</a:t>
            </a:r>
            <a:r>
              <a:rPr lang="ro-RO" dirty="0"/>
              <a:t>Ș</a:t>
            </a:r>
            <a:r>
              <a:rPr dirty="0"/>
              <a:t>I</a:t>
            </a:r>
            <a:r>
              <a:rPr spc="-75" dirty="0"/>
              <a:t> </a:t>
            </a:r>
            <a:r>
              <a:rPr spc="-10" dirty="0"/>
              <a:t>LOCALI</a:t>
            </a:r>
          </a:p>
          <a:p>
            <a:pPr marL="1270" algn="ctr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1F487C"/>
                </a:solidFill>
              </a:rPr>
              <a:t>CURSUL</a:t>
            </a:r>
            <a:r>
              <a:rPr sz="1400" spc="-50" dirty="0">
                <a:solidFill>
                  <a:srgbClr val="1F487C"/>
                </a:solidFill>
              </a:rPr>
              <a:t> </a:t>
            </a:r>
            <a:r>
              <a:rPr sz="1400" spc="-20" dirty="0">
                <a:solidFill>
                  <a:srgbClr val="1F487C"/>
                </a:solidFill>
              </a:rPr>
              <a:t>ORGANIZAT</a:t>
            </a:r>
            <a:r>
              <a:rPr sz="1400" spc="-25" dirty="0">
                <a:solidFill>
                  <a:srgbClr val="1F487C"/>
                </a:solidFill>
              </a:rPr>
              <a:t> </a:t>
            </a:r>
            <a:r>
              <a:rPr sz="1400" dirty="0">
                <a:solidFill>
                  <a:srgbClr val="1F487C"/>
                </a:solidFill>
              </a:rPr>
              <a:t>de</a:t>
            </a:r>
            <a:r>
              <a:rPr sz="1400" spc="-30" dirty="0">
                <a:solidFill>
                  <a:srgbClr val="1F487C"/>
                </a:solidFill>
              </a:rPr>
              <a:t> </a:t>
            </a:r>
            <a:r>
              <a:rPr lang="ro-RO" sz="1400" dirty="0">
                <a:solidFill>
                  <a:srgbClr val="1F487C"/>
                </a:solidFill>
              </a:rPr>
              <a:t>A.Co.R. BUCUREȘTI  </a:t>
            </a:r>
            <a:r>
              <a:rPr sz="1400" dirty="0">
                <a:solidFill>
                  <a:srgbClr val="1F487C"/>
                </a:solidFill>
              </a:rPr>
              <a:t>la</a:t>
            </a:r>
            <a:r>
              <a:rPr sz="1400" spc="-25" dirty="0">
                <a:solidFill>
                  <a:srgbClr val="1F487C"/>
                </a:solidFill>
              </a:rPr>
              <a:t> </a:t>
            </a:r>
            <a:r>
              <a:rPr sz="1400" dirty="0">
                <a:solidFill>
                  <a:srgbClr val="1F487C"/>
                </a:solidFill>
              </a:rPr>
              <a:t>HOTEL</a:t>
            </a:r>
            <a:r>
              <a:rPr sz="1400" spc="-35" dirty="0">
                <a:solidFill>
                  <a:srgbClr val="1F487C"/>
                </a:solidFill>
              </a:rPr>
              <a:t> </a:t>
            </a:r>
            <a:r>
              <a:rPr lang="ro-RO" sz="1400" spc="-20" dirty="0">
                <a:solidFill>
                  <a:srgbClr val="1F487C"/>
                </a:solidFill>
              </a:rPr>
              <a:t> TERMAL </a:t>
            </a:r>
            <a:r>
              <a:rPr sz="1400" spc="-30" dirty="0">
                <a:solidFill>
                  <a:srgbClr val="1F487C"/>
                </a:solidFill>
              </a:rPr>
              <a:t> </a:t>
            </a:r>
            <a:r>
              <a:rPr sz="1400" dirty="0">
                <a:solidFill>
                  <a:srgbClr val="1F487C"/>
                </a:solidFill>
              </a:rPr>
              <a:t>–</a:t>
            </a:r>
            <a:r>
              <a:rPr sz="1400" spc="-20" dirty="0">
                <a:solidFill>
                  <a:srgbClr val="1F487C"/>
                </a:solidFill>
              </a:rPr>
              <a:t> </a:t>
            </a:r>
            <a:r>
              <a:rPr lang="ro-RO" sz="1400" spc="-20" dirty="0">
                <a:solidFill>
                  <a:srgbClr val="1F487C"/>
                </a:solidFill>
              </a:rPr>
              <a:t>SÂNMARTIN -</a:t>
            </a:r>
            <a:r>
              <a:rPr lang="ro-RO" sz="1400" spc="265" dirty="0">
                <a:solidFill>
                  <a:srgbClr val="1F487C"/>
                </a:solidFill>
              </a:rPr>
              <a:t> </a:t>
            </a:r>
            <a:r>
              <a:rPr lang="ro-RO" sz="1400" spc="-10" dirty="0">
                <a:solidFill>
                  <a:srgbClr val="1F487C"/>
                </a:solidFill>
              </a:rPr>
              <a:t>24-26 noiembrie </a:t>
            </a:r>
            <a:r>
              <a:rPr sz="1400" spc="-50" dirty="0">
                <a:solidFill>
                  <a:srgbClr val="1F487C"/>
                </a:solidFill>
              </a:rPr>
              <a:t> </a:t>
            </a:r>
            <a:r>
              <a:rPr sz="1400" spc="-20" dirty="0">
                <a:solidFill>
                  <a:srgbClr val="1F487C"/>
                </a:solidFill>
              </a:rPr>
              <a:t>202</a:t>
            </a:r>
            <a:r>
              <a:rPr lang="ro-RO" sz="1400" spc="-20" dirty="0">
                <a:solidFill>
                  <a:srgbClr val="1F487C"/>
                </a:solidFill>
              </a:rPr>
              <a:t>2</a:t>
            </a:r>
            <a:endParaRPr sz="1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600200"/>
            <a:ext cx="8305800" cy="43434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64845" y="6152588"/>
            <a:ext cx="8166711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solidFill>
                  <a:schemeClr val="tx1"/>
                </a:solidFill>
              </a:rPr>
              <a:t>LECTOR INVITAT – </a:t>
            </a:r>
            <a:r>
              <a:rPr lang="ro-RO">
                <a:solidFill>
                  <a:schemeClr val="tx1"/>
                </a:solidFill>
              </a:rPr>
              <a:t>d-l Președinte </a:t>
            </a:r>
            <a:r>
              <a:rPr lang="ro-RO" dirty="0">
                <a:solidFill>
                  <a:schemeClr val="tx1"/>
                </a:solidFill>
              </a:rPr>
              <a:t>A.Co.R. – jur. Emil DRAGHICI 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7738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400" y="259207"/>
            <a:ext cx="8839200" cy="1672828"/>
          </a:xfrm>
          <a:prstGeom prst="rect">
            <a:avLst/>
          </a:prstGeom>
        </p:spPr>
        <p:txBody>
          <a:bodyPr vert="horz" wrap="square" lIns="0" tIns="30283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340"/>
              </a:spcBef>
            </a:pPr>
            <a:r>
              <a:rPr lang="ro-RO" sz="2800" dirty="0"/>
              <a:t>ACTIUNE CIVICA </a:t>
            </a:r>
            <a:br>
              <a:rPr lang="ro-RO" sz="1800" dirty="0"/>
            </a:br>
            <a:r>
              <a:rPr lang="ro-RO" sz="1800" dirty="0"/>
              <a:t>DE INFORMARE A SITUATIEI SALARIZARII ANGAJATILOR DIN COMUNELE MARAMURESENE</a:t>
            </a:r>
            <a:endParaRPr sz="1800" spc="-10" dirty="0"/>
          </a:p>
          <a:p>
            <a:pPr marL="1270" algn="ctr">
              <a:lnSpc>
                <a:spcPct val="100000"/>
              </a:lnSpc>
              <a:spcBef>
                <a:spcPts val="105"/>
              </a:spcBef>
            </a:pPr>
            <a:r>
              <a:rPr lang="ro-RO" sz="1400" dirty="0">
                <a:solidFill>
                  <a:srgbClr val="1F487C"/>
                </a:solidFill>
              </a:rPr>
              <a:t>INTALNIRE CU PARLAMENTARII  MARAMURESENI  AI TUTUROR  PARTIDELOR REPREZENTATE IN PARLAMENT</a:t>
            </a:r>
            <a:br>
              <a:rPr lang="ro-RO" sz="1400" dirty="0">
                <a:solidFill>
                  <a:srgbClr val="1F487C"/>
                </a:solidFill>
              </a:rPr>
            </a:br>
            <a:r>
              <a:rPr lang="ro-RO" sz="1400" dirty="0">
                <a:solidFill>
                  <a:srgbClr val="1F487C"/>
                </a:solidFill>
              </a:rPr>
              <a:t>SALA DE CONFERINTE A CONSILIULUI JUDETEAN – 8 DECEMBRIE 2022</a:t>
            </a:r>
            <a:br>
              <a:rPr lang="ro-RO" sz="1200" dirty="0">
                <a:solidFill>
                  <a:srgbClr val="1F487C"/>
                </a:solidFill>
              </a:rPr>
            </a:br>
            <a:endParaRPr sz="1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209800"/>
            <a:ext cx="8440628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5240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pc="-25" dirty="0"/>
              <a:t>PROMOVARE</a:t>
            </a:r>
            <a:r>
              <a:rPr spc="-90" dirty="0"/>
              <a:t> </a:t>
            </a:r>
            <a:r>
              <a:rPr dirty="0"/>
              <a:t>BUNE</a:t>
            </a:r>
            <a:r>
              <a:rPr spc="-40" dirty="0"/>
              <a:t> </a:t>
            </a:r>
            <a:r>
              <a:rPr dirty="0"/>
              <a:t>PRACTICI</a:t>
            </a:r>
            <a:r>
              <a:rPr spc="-40" dirty="0"/>
              <a:t> </a:t>
            </a:r>
            <a:r>
              <a:rPr spc="-20" dirty="0"/>
              <a:t>ADMINISTRATIVE </a:t>
            </a:r>
            <a:r>
              <a:rPr dirty="0">
                <a:solidFill>
                  <a:srgbClr val="4F6128"/>
                </a:solidFill>
              </a:rPr>
              <a:t>COMUNA</a:t>
            </a:r>
            <a:r>
              <a:rPr spc="-40" dirty="0">
                <a:solidFill>
                  <a:srgbClr val="4F6128"/>
                </a:solidFill>
              </a:rPr>
              <a:t> </a:t>
            </a:r>
            <a:r>
              <a:rPr dirty="0">
                <a:solidFill>
                  <a:srgbClr val="4F6128"/>
                </a:solidFill>
              </a:rPr>
              <a:t>CICÂRLĂU</a:t>
            </a:r>
            <a:br>
              <a:rPr lang="ro-RO" spc="-30" dirty="0">
                <a:solidFill>
                  <a:srgbClr val="4F6128"/>
                </a:solidFill>
              </a:rPr>
            </a:br>
            <a:r>
              <a:rPr sz="2000" dirty="0"/>
              <a:t>PRIN</a:t>
            </a:r>
            <a:r>
              <a:rPr sz="2000" spc="-50" dirty="0"/>
              <a:t> </a:t>
            </a:r>
            <a:r>
              <a:rPr sz="2000" dirty="0"/>
              <a:t>GRUPUL</a:t>
            </a:r>
            <a:r>
              <a:rPr sz="2000" spc="-60" dirty="0"/>
              <a:t> </a:t>
            </a:r>
            <a:r>
              <a:rPr sz="2000" dirty="0"/>
              <a:t>DE</a:t>
            </a:r>
            <a:r>
              <a:rPr sz="2000" spc="-35" dirty="0"/>
              <a:t> </a:t>
            </a:r>
            <a:r>
              <a:rPr sz="2000" dirty="0"/>
              <a:t>MODERNIZRE</a:t>
            </a:r>
            <a:r>
              <a:rPr sz="2000" spc="-50" dirty="0"/>
              <a:t> </a:t>
            </a:r>
            <a:r>
              <a:rPr sz="2000" dirty="0"/>
              <a:t>A</a:t>
            </a:r>
            <a:r>
              <a:rPr sz="2000" spc="-40" dirty="0"/>
              <a:t> </a:t>
            </a:r>
            <a:r>
              <a:rPr sz="2000" spc="-10" dirty="0"/>
              <a:t>ADMINISTRAȚIEI</a:t>
            </a:r>
            <a:r>
              <a:rPr sz="2000" spc="-50" dirty="0"/>
              <a:t> </a:t>
            </a:r>
            <a:r>
              <a:rPr sz="2000" dirty="0"/>
              <a:t>PUBLICE</a:t>
            </a:r>
            <a:r>
              <a:rPr sz="2000" spc="-45" dirty="0"/>
              <a:t> </a:t>
            </a:r>
            <a:r>
              <a:rPr sz="2000" dirty="0"/>
              <a:t>LOCALE</a:t>
            </a:r>
            <a:r>
              <a:rPr sz="2000" spc="-35" dirty="0"/>
              <a:t> </a:t>
            </a:r>
            <a:r>
              <a:rPr sz="2000" spc="-25" dirty="0"/>
              <a:t>DIN </a:t>
            </a:r>
            <a:r>
              <a:rPr sz="2000" dirty="0"/>
              <a:t>INSTITUȚIA</a:t>
            </a:r>
            <a:r>
              <a:rPr sz="2000" spc="-85" dirty="0"/>
              <a:t> </a:t>
            </a:r>
            <a:r>
              <a:rPr sz="2000" dirty="0"/>
              <a:t>PREFECTULUI</a:t>
            </a:r>
            <a:r>
              <a:rPr sz="2000" spc="-70" dirty="0"/>
              <a:t> </a:t>
            </a:r>
            <a:r>
              <a:rPr sz="2000" spc="-10" dirty="0"/>
              <a:t>MARAMUREȘ</a:t>
            </a:r>
            <a:endParaRPr sz="2000"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459" y="1988820"/>
            <a:ext cx="4096512" cy="215950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6888" y="4293108"/>
            <a:ext cx="4096512" cy="230428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00371" y="1988820"/>
            <a:ext cx="4456176" cy="460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8197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  <a:tabLst>
                <a:tab pos="2970530" algn="l"/>
              </a:tabLst>
            </a:pPr>
            <a:r>
              <a:rPr spc="-25" dirty="0"/>
              <a:t>PROMOVARE</a:t>
            </a:r>
            <a:r>
              <a:rPr spc="-90" dirty="0"/>
              <a:t> </a:t>
            </a:r>
            <a:r>
              <a:rPr dirty="0"/>
              <a:t>BUNE</a:t>
            </a:r>
            <a:r>
              <a:rPr spc="-40" dirty="0"/>
              <a:t> </a:t>
            </a:r>
            <a:r>
              <a:rPr dirty="0"/>
              <a:t>PRACTICI</a:t>
            </a:r>
            <a:r>
              <a:rPr spc="-40" dirty="0"/>
              <a:t> </a:t>
            </a:r>
            <a:r>
              <a:rPr spc="-20" dirty="0"/>
              <a:t>ADMINISTRATIVE </a:t>
            </a:r>
            <a:r>
              <a:rPr dirty="0">
                <a:solidFill>
                  <a:srgbClr val="4F6128"/>
                </a:solidFill>
              </a:rPr>
              <a:t>COMUNA</a:t>
            </a:r>
            <a:r>
              <a:rPr spc="-55" dirty="0">
                <a:solidFill>
                  <a:srgbClr val="4F6128"/>
                </a:solidFill>
              </a:rPr>
              <a:t> </a:t>
            </a:r>
            <a:r>
              <a:rPr spc="-20" dirty="0">
                <a:solidFill>
                  <a:srgbClr val="4F6128"/>
                </a:solidFill>
              </a:rPr>
              <a:t>GROȘI</a:t>
            </a:r>
            <a:r>
              <a:rPr dirty="0">
                <a:solidFill>
                  <a:srgbClr val="4F6128"/>
                </a:solidFill>
              </a:rPr>
              <a:t>	</a:t>
            </a:r>
            <a:br>
              <a:rPr lang="ro-RO" dirty="0">
                <a:solidFill>
                  <a:srgbClr val="4F6128"/>
                </a:solidFill>
              </a:rPr>
            </a:br>
            <a:r>
              <a:rPr sz="2000" dirty="0"/>
              <a:t>PRIN</a:t>
            </a:r>
            <a:r>
              <a:rPr sz="2000" spc="-50" dirty="0"/>
              <a:t> </a:t>
            </a:r>
            <a:r>
              <a:rPr sz="2000" dirty="0"/>
              <a:t>GRUPUL</a:t>
            </a:r>
            <a:r>
              <a:rPr sz="2000" spc="-60" dirty="0"/>
              <a:t> </a:t>
            </a:r>
            <a:r>
              <a:rPr sz="2000" dirty="0"/>
              <a:t>DE</a:t>
            </a:r>
            <a:r>
              <a:rPr sz="2000" spc="-35" dirty="0"/>
              <a:t> </a:t>
            </a:r>
            <a:r>
              <a:rPr sz="2000" dirty="0"/>
              <a:t>MODERNIZRE</a:t>
            </a:r>
            <a:r>
              <a:rPr sz="2000" spc="-50" dirty="0"/>
              <a:t> </a:t>
            </a:r>
            <a:r>
              <a:rPr sz="2000" dirty="0"/>
              <a:t>A</a:t>
            </a:r>
            <a:r>
              <a:rPr sz="2000" spc="-40" dirty="0"/>
              <a:t> </a:t>
            </a:r>
            <a:r>
              <a:rPr sz="2000" spc="-10" dirty="0"/>
              <a:t>ADMINISTRAȚIEI</a:t>
            </a:r>
            <a:r>
              <a:rPr sz="2000" spc="-50" dirty="0"/>
              <a:t> </a:t>
            </a:r>
            <a:r>
              <a:rPr sz="2000" dirty="0"/>
              <a:t>PUBLICE</a:t>
            </a:r>
            <a:r>
              <a:rPr sz="2000" spc="-45" dirty="0"/>
              <a:t> </a:t>
            </a:r>
            <a:r>
              <a:rPr sz="2000" dirty="0"/>
              <a:t>LOCALE</a:t>
            </a:r>
            <a:r>
              <a:rPr sz="2000" spc="-35" dirty="0"/>
              <a:t> </a:t>
            </a:r>
            <a:r>
              <a:rPr sz="2000" spc="-25" dirty="0"/>
              <a:t>DIN </a:t>
            </a:r>
            <a:r>
              <a:rPr sz="2000" dirty="0"/>
              <a:t>INSTITUȚIA</a:t>
            </a:r>
            <a:r>
              <a:rPr sz="2000" spc="-85" dirty="0"/>
              <a:t> </a:t>
            </a:r>
            <a:r>
              <a:rPr sz="2000" dirty="0"/>
              <a:t>PREFECTULUI</a:t>
            </a:r>
            <a:r>
              <a:rPr sz="2000" spc="-70" dirty="0"/>
              <a:t> </a:t>
            </a:r>
            <a:r>
              <a:rPr sz="2000" spc="-10" dirty="0"/>
              <a:t>MARAMUREȘ</a:t>
            </a:r>
            <a:endParaRPr sz="2000" dirty="0"/>
          </a:p>
        </p:txBody>
      </p:sp>
      <p:grpSp>
        <p:nvGrpSpPr>
          <p:cNvPr id="3" name="object 3"/>
          <p:cNvGrpSpPr/>
          <p:nvPr/>
        </p:nvGrpSpPr>
        <p:grpSpPr>
          <a:xfrm>
            <a:off x="740752" y="1891450"/>
            <a:ext cx="7663180" cy="4832985"/>
            <a:chOff x="850391" y="1946148"/>
            <a:chExt cx="7663180" cy="48329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1915" y="1946148"/>
              <a:ext cx="3829812" cy="231495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81727" y="1947672"/>
              <a:ext cx="3829812" cy="227837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0391" y="4226050"/>
              <a:ext cx="7662671" cy="25527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084097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487680" y="1219200"/>
            <a:ext cx="8168640" cy="5270500"/>
            <a:chOff x="527304" y="1673351"/>
            <a:chExt cx="8168640" cy="4813300"/>
          </a:xfrm>
          <a:solidFill>
            <a:schemeClr val="bg1"/>
          </a:solidFill>
        </p:grpSpPr>
        <p:sp>
          <p:nvSpPr>
            <p:cNvPr id="4" name="object 4"/>
            <p:cNvSpPr/>
            <p:nvPr/>
          </p:nvSpPr>
          <p:spPr>
            <a:xfrm>
              <a:off x="540258" y="1686305"/>
              <a:ext cx="8143240" cy="4787265"/>
            </a:xfrm>
            <a:custGeom>
              <a:avLst/>
              <a:gdLst/>
              <a:ahLst/>
              <a:cxnLst/>
              <a:rect l="l" t="t" r="r" b="b"/>
              <a:pathLst>
                <a:path w="8143240" h="4787265">
                  <a:moveTo>
                    <a:pt x="8142732" y="0"/>
                  </a:moveTo>
                  <a:lnTo>
                    <a:pt x="0" y="0"/>
                  </a:lnTo>
                  <a:lnTo>
                    <a:pt x="0" y="4786884"/>
                  </a:lnTo>
                  <a:lnTo>
                    <a:pt x="8142732" y="4786884"/>
                  </a:lnTo>
                  <a:lnTo>
                    <a:pt x="81427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40258" y="1686305"/>
              <a:ext cx="8143240" cy="4787265"/>
            </a:xfrm>
            <a:custGeom>
              <a:avLst/>
              <a:gdLst/>
              <a:ahLst/>
              <a:cxnLst/>
              <a:rect l="l" t="t" r="r" b="b"/>
              <a:pathLst>
                <a:path w="8143240" h="4787265">
                  <a:moveTo>
                    <a:pt x="0" y="4786884"/>
                  </a:moveTo>
                  <a:lnTo>
                    <a:pt x="8142732" y="4786884"/>
                  </a:lnTo>
                  <a:lnTo>
                    <a:pt x="8142732" y="0"/>
                  </a:lnTo>
                  <a:lnTo>
                    <a:pt x="0" y="0"/>
                  </a:lnTo>
                  <a:lnTo>
                    <a:pt x="0" y="4786884"/>
                  </a:lnTo>
                  <a:close/>
                </a:path>
              </a:pathLst>
            </a:custGeom>
            <a:grpFill/>
            <a:ln w="25908">
              <a:noFill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52401" y="1263522"/>
            <a:ext cx="8610600" cy="68146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4800" spc="-10" dirty="0">
                <a:solidFill>
                  <a:srgbClr val="00AF50"/>
                </a:solidFill>
                <a:latin typeface="Calibri"/>
                <a:cs typeface="Calibri"/>
              </a:rPr>
              <a:t>„</a:t>
            </a:r>
            <a:r>
              <a:rPr lang="ro-RO" sz="4000" b="1" spc="-10" dirty="0">
                <a:solidFill>
                  <a:srgbClr val="00AF50"/>
                </a:solidFill>
                <a:latin typeface="Calibri"/>
                <a:cs typeface="Calibri"/>
              </a:rPr>
              <a:t>REDEFINIM ADMINISTRAȚIA PUBLICĂ ÎN COMUNE</a:t>
            </a:r>
            <a:r>
              <a:rPr sz="4000" spc="-10" dirty="0">
                <a:solidFill>
                  <a:srgbClr val="00AF50"/>
                </a:solidFill>
                <a:latin typeface="Calibri"/>
                <a:cs typeface="Calibri"/>
              </a:rPr>
              <a:t>”</a:t>
            </a:r>
            <a:endParaRPr lang="ro-RO" sz="4000" spc="-10" dirty="0">
              <a:solidFill>
                <a:srgbClr val="00AF50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12700" marR="5080" indent="-1905" algn="ctr">
              <a:lnSpc>
                <a:spcPct val="100000"/>
              </a:lnSpc>
            </a:pPr>
            <a:r>
              <a:rPr lang="ro-RO"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EDIȚII ANUALE </a:t>
            </a:r>
          </a:p>
          <a:p>
            <a:pPr marL="12700" marR="5080" indent="-1905" algn="ctr">
              <a:lnSpc>
                <a:spcPct val="100000"/>
              </a:lnSpc>
            </a:pPr>
            <a:r>
              <a:rPr lang="ro-RO"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SUB COORDONAREA  INSTITUȚIEI PREFECTULUI JUDEȚULUI MARAMUREȘ</a:t>
            </a:r>
          </a:p>
          <a:p>
            <a:pPr marL="12700" marR="5080" indent="-1905" algn="ctr">
              <a:lnSpc>
                <a:spcPct val="100000"/>
              </a:lnSpc>
            </a:pPr>
            <a:r>
              <a:rPr lang="ro-RO" sz="2000" b="1" dirty="0">
                <a:solidFill>
                  <a:srgbClr val="00AF50"/>
                </a:solidFill>
                <a:latin typeface="Times New Roman"/>
                <a:cs typeface="Times New Roman"/>
              </a:rPr>
              <a:t>PRIN</a:t>
            </a:r>
          </a:p>
          <a:p>
            <a:pPr marL="12700" marR="5080" indent="-1905" algn="ctr">
              <a:lnSpc>
                <a:spcPct val="100000"/>
              </a:lnSpc>
            </a:pPr>
            <a:r>
              <a:rPr lang="ro-RO" sz="2800" b="1" dirty="0">
                <a:solidFill>
                  <a:srgbClr val="0070C0"/>
                </a:solidFill>
                <a:latin typeface="Times New Roman"/>
                <a:cs typeface="Times New Roman"/>
              </a:rPr>
              <a:t>GRUPUL DE MODERNIZARE AL ADMINISTRAȚIEI PUBLICE LOCALE </a:t>
            </a:r>
          </a:p>
          <a:p>
            <a:pPr marL="12700" marR="5080" indent="-1905" algn="ctr">
              <a:lnSpc>
                <a:spcPct val="100000"/>
              </a:lnSpc>
            </a:pPr>
            <a:endParaRPr lang="ro-RO" sz="1200" b="1" dirty="0">
              <a:solidFill>
                <a:srgbClr val="00AF50"/>
              </a:solidFill>
              <a:latin typeface="Times New Roman"/>
              <a:cs typeface="Times New Roman"/>
            </a:endParaRPr>
          </a:p>
          <a:p>
            <a:pPr marL="12700" marR="5080" indent="-1905" algn="ctr">
              <a:lnSpc>
                <a:spcPct val="100000"/>
              </a:lnSpc>
            </a:pPr>
            <a:r>
              <a:rPr lang="ro-RO" sz="2000" b="1" dirty="0">
                <a:solidFill>
                  <a:srgbClr val="00AF50"/>
                </a:solidFill>
                <a:latin typeface="Times New Roman"/>
                <a:cs typeface="Times New Roman"/>
              </a:rPr>
              <a:t>ÎN ANUL 2023 VIZĂM :</a:t>
            </a:r>
          </a:p>
          <a:p>
            <a:pPr marL="12700" marR="5080" indent="-1905" algn="ctr">
              <a:lnSpc>
                <a:spcPct val="100000"/>
              </a:lnSpc>
            </a:pPr>
            <a:endParaRPr lang="ro-RO" sz="1000" b="1" dirty="0">
              <a:solidFill>
                <a:srgbClr val="00AF50"/>
              </a:solidFill>
              <a:latin typeface="Times New Roman"/>
              <a:cs typeface="Times New Roman"/>
            </a:endParaRPr>
          </a:p>
          <a:p>
            <a:pPr marL="12700" marR="5080" indent="-1905" algn="ctr">
              <a:lnSpc>
                <a:spcPct val="100000"/>
              </a:lnSpc>
            </a:pPr>
            <a:r>
              <a:rPr lang="ro-RO" sz="2000" b="1" dirty="0">
                <a:solidFill>
                  <a:srgbClr val="00AF50"/>
                </a:solidFill>
                <a:latin typeface="Times New Roman"/>
                <a:cs typeface="Times New Roman"/>
              </a:rPr>
              <a:t>ACTIVITATEA PE PERSONAL SALARIZARE</a:t>
            </a:r>
          </a:p>
          <a:p>
            <a:pPr marL="12700" marR="5080" indent="-1905" algn="ctr">
              <a:lnSpc>
                <a:spcPct val="100000"/>
              </a:lnSpc>
            </a:pPr>
            <a:r>
              <a:rPr lang="ro-RO" sz="2000" b="1" dirty="0">
                <a:solidFill>
                  <a:srgbClr val="00AF50"/>
                </a:solidFill>
                <a:latin typeface="Times New Roman"/>
                <a:cs typeface="Times New Roman"/>
              </a:rPr>
              <a:t>INSTITUIREA ȘI ÎNCASAREA/EXECUTAREA SILITĂ A I.T.L.</a:t>
            </a:r>
          </a:p>
          <a:p>
            <a:pPr marL="12700" marR="5080" indent="-1905" algn="ctr">
              <a:lnSpc>
                <a:spcPct val="100000"/>
              </a:lnSpc>
            </a:pPr>
            <a:r>
              <a:rPr lang="ro-RO" sz="2000" b="1" dirty="0">
                <a:solidFill>
                  <a:srgbClr val="00AF50"/>
                </a:solidFill>
                <a:latin typeface="Times New Roman"/>
                <a:cs typeface="Times New Roman"/>
              </a:rPr>
              <a:t>ORGANIZAREA ACTIVITĂȚII DE ARHIVĂ </a:t>
            </a:r>
          </a:p>
          <a:p>
            <a:pPr marL="12700" marR="5080" indent="-1905" algn="ctr">
              <a:lnSpc>
                <a:spcPct val="100000"/>
              </a:lnSpc>
            </a:pPr>
            <a:endParaRPr lang="ro-RO" sz="2000" b="1" dirty="0">
              <a:solidFill>
                <a:srgbClr val="00AF50"/>
              </a:solidFill>
              <a:latin typeface="Times New Roman"/>
              <a:cs typeface="Times New Roman"/>
            </a:endParaRPr>
          </a:p>
          <a:p>
            <a:pPr marL="12700" marR="5080" indent="-1905" algn="ctr">
              <a:lnSpc>
                <a:spcPct val="100000"/>
              </a:lnSpc>
            </a:pPr>
            <a:endParaRPr sz="4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r>
              <a:rPr lang="ro-RO" sz="2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   </a:t>
            </a:r>
            <a:endParaRPr lang="ro-RO" sz="2400" dirty="0">
              <a:latin typeface="Times New Roman"/>
              <a:cs typeface="Times New Roman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9729963E-DB39-4F13-B5DB-9AA8421DAA1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40258" y="160781"/>
            <a:ext cx="8222742" cy="1091966"/>
          </a:xfrm>
          <a:prstGeom prst="rect">
            <a:avLst/>
          </a:prstGeom>
          <a:noFill/>
          <a:ln w="25907">
            <a:noFill/>
          </a:ln>
        </p:spPr>
        <p:txBody>
          <a:bodyPr vert="horz" wrap="square" lIns="0" tIns="227965" rIns="0" bIns="0" rtlCol="0">
            <a:spAutoFit/>
          </a:bodyPr>
          <a:lstStyle/>
          <a:p>
            <a:pPr marL="1166495" marR="1158875" indent="1089660">
              <a:lnSpc>
                <a:spcPct val="100000"/>
              </a:lnSpc>
              <a:tabLst>
                <a:tab pos="4839970" algn="l"/>
              </a:tabLst>
            </a:pPr>
            <a:r>
              <a:rPr sz="2800" dirty="0">
                <a:solidFill>
                  <a:srgbClr val="FF0000"/>
                </a:solidFill>
              </a:rPr>
              <a:t>ACȚIUNI</a:t>
            </a:r>
            <a:r>
              <a:rPr sz="2800" spc="-40" dirty="0">
                <a:solidFill>
                  <a:srgbClr val="FF0000"/>
                </a:solidFill>
              </a:rPr>
              <a:t> </a:t>
            </a:r>
            <a:r>
              <a:rPr sz="2800" dirty="0">
                <a:solidFill>
                  <a:srgbClr val="FF0000"/>
                </a:solidFill>
              </a:rPr>
              <a:t>ȘI</a:t>
            </a:r>
            <a:r>
              <a:rPr sz="2800" spc="-85" dirty="0">
                <a:solidFill>
                  <a:srgbClr val="FF0000"/>
                </a:solidFill>
              </a:rPr>
              <a:t> </a:t>
            </a:r>
            <a:r>
              <a:rPr sz="2800" spc="-10" dirty="0">
                <a:solidFill>
                  <a:srgbClr val="FF0000"/>
                </a:solidFill>
              </a:rPr>
              <a:t>CONCURSURI</a:t>
            </a:r>
            <a:r>
              <a:rPr lang="en-US" sz="2800" spc="-10" dirty="0">
                <a:solidFill>
                  <a:srgbClr val="FF0000"/>
                </a:solidFill>
              </a:rPr>
              <a:t> </a:t>
            </a:r>
            <a:r>
              <a:rPr sz="2800" spc="-60" dirty="0">
                <a:solidFill>
                  <a:srgbClr val="FF0000"/>
                </a:solidFill>
              </a:rPr>
              <a:t>PROMOVATE</a:t>
            </a:r>
            <a:r>
              <a:rPr sz="2800" spc="-85" dirty="0">
                <a:solidFill>
                  <a:srgbClr val="FF0000"/>
                </a:solidFill>
              </a:rPr>
              <a:t> </a:t>
            </a:r>
            <a:r>
              <a:rPr sz="2800" spc="-10" dirty="0">
                <a:solidFill>
                  <a:srgbClr val="FF0000"/>
                </a:solidFill>
              </a:rPr>
              <a:t>ÎNCEP</a:t>
            </a:r>
            <a:r>
              <a:rPr lang="ro-RO" sz="2800" spc="-10" dirty="0">
                <a:solidFill>
                  <a:srgbClr val="FF0000"/>
                </a:solidFill>
              </a:rPr>
              <a:t>Â</a:t>
            </a:r>
            <a:r>
              <a:rPr sz="2800" spc="-10" dirty="0">
                <a:solidFill>
                  <a:srgbClr val="FF0000"/>
                </a:solidFill>
              </a:rPr>
              <a:t>ND</a:t>
            </a:r>
            <a:r>
              <a:rPr sz="2800" dirty="0">
                <a:solidFill>
                  <a:srgbClr val="FF0000"/>
                </a:solidFill>
              </a:rPr>
              <a:t>	CU</a:t>
            </a:r>
            <a:r>
              <a:rPr sz="2800" spc="-45" dirty="0">
                <a:solidFill>
                  <a:srgbClr val="FF0000"/>
                </a:solidFill>
              </a:rPr>
              <a:t> </a:t>
            </a:r>
            <a:r>
              <a:rPr sz="2800" dirty="0">
                <a:solidFill>
                  <a:srgbClr val="FF0000"/>
                </a:solidFill>
              </a:rPr>
              <a:t>ANUL</a:t>
            </a:r>
            <a:r>
              <a:rPr sz="2800" spc="-25" dirty="0">
                <a:solidFill>
                  <a:srgbClr val="FF0000"/>
                </a:solidFill>
              </a:rPr>
              <a:t> </a:t>
            </a:r>
            <a:r>
              <a:rPr sz="2800" spc="-20" dirty="0">
                <a:solidFill>
                  <a:srgbClr val="FF0000"/>
                </a:solidFill>
              </a:rPr>
              <a:t>20</a:t>
            </a:r>
            <a:r>
              <a:rPr lang="ro-RO" sz="2800" spc="-20" dirty="0">
                <a:solidFill>
                  <a:srgbClr val="FF0000"/>
                </a:solidFill>
              </a:rPr>
              <a:t>17</a:t>
            </a: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40612377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487680" y="1219200"/>
            <a:ext cx="8168640" cy="5270500"/>
            <a:chOff x="527304" y="1673351"/>
            <a:chExt cx="8168640" cy="4813300"/>
          </a:xfrm>
          <a:solidFill>
            <a:schemeClr val="bg1"/>
          </a:solidFill>
        </p:grpSpPr>
        <p:sp>
          <p:nvSpPr>
            <p:cNvPr id="4" name="object 4"/>
            <p:cNvSpPr/>
            <p:nvPr/>
          </p:nvSpPr>
          <p:spPr>
            <a:xfrm>
              <a:off x="540258" y="1686305"/>
              <a:ext cx="8143240" cy="4787265"/>
            </a:xfrm>
            <a:custGeom>
              <a:avLst/>
              <a:gdLst/>
              <a:ahLst/>
              <a:cxnLst/>
              <a:rect l="l" t="t" r="r" b="b"/>
              <a:pathLst>
                <a:path w="8143240" h="4787265">
                  <a:moveTo>
                    <a:pt x="8142732" y="0"/>
                  </a:moveTo>
                  <a:lnTo>
                    <a:pt x="0" y="0"/>
                  </a:lnTo>
                  <a:lnTo>
                    <a:pt x="0" y="4786884"/>
                  </a:lnTo>
                  <a:lnTo>
                    <a:pt x="8142732" y="4786884"/>
                  </a:lnTo>
                  <a:lnTo>
                    <a:pt x="81427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40258" y="1686305"/>
              <a:ext cx="8143240" cy="4787265"/>
            </a:xfrm>
            <a:custGeom>
              <a:avLst/>
              <a:gdLst/>
              <a:ahLst/>
              <a:cxnLst/>
              <a:rect l="l" t="t" r="r" b="b"/>
              <a:pathLst>
                <a:path w="8143240" h="4787265">
                  <a:moveTo>
                    <a:pt x="0" y="4786884"/>
                  </a:moveTo>
                  <a:lnTo>
                    <a:pt x="8142732" y="4786884"/>
                  </a:lnTo>
                  <a:lnTo>
                    <a:pt x="8142732" y="0"/>
                  </a:lnTo>
                  <a:lnTo>
                    <a:pt x="0" y="0"/>
                  </a:lnTo>
                  <a:lnTo>
                    <a:pt x="0" y="4786884"/>
                  </a:lnTo>
                  <a:close/>
                </a:path>
              </a:pathLst>
            </a:custGeom>
            <a:grpFill/>
            <a:ln w="25908">
              <a:noFill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09651" y="1447800"/>
            <a:ext cx="8024749" cy="58580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4800" spc="-10" dirty="0">
                <a:solidFill>
                  <a:srgbClr val="00AF50"/>
                </a:solidFill>
                <a:latin typeface="Calibri"/>
                <a:cs typeface="Calibri"/>
              </a:rPr>
              <a:t>„</a:t>
            </a:r>
            <a:r>
              <a:rPr lang="ro-RO" sz="4000" b="1" spc="-10" dirty="0">
                <a:solidFill>
                  <a:srgbClr val="00AF50"/>
                </a:solidFill>
                <a:latin typeface="Calibri"/>
                <a:cs typeface="Calibri"/>
              </a:rPr>
              <a:t>COMUNA DIN MARAMURES</a:t>
            </a: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ro-RO" sz="4000" b="1" spc="-10" dirty="0">
                <a:solidFill>
                  <a:srgbClr val="00AF50"/>
                </a:solidFill>
                <a:latin typeface="Calibri"/>
                <a:cs typeface="Calibri"/>
              </a:rPr>
              <a:t>COMUNA INFLORITOARE</a:t>
            </a:r>
            <a:r>
              <a:rPr sz="4000" spc="-10" dirty="0">
                <a:solidFill>
                  <a:srgbClr val="00AF50"/>
                </a:solidFill>
                <a:latin typeface="Calibri"/>
                <a:cs typeface="Calibri"/>
              </a:rPr>
              <a:t>”</a:t>
            </a:r>
            <a:endParaRPr lang="ro-RO" sz="4000" spc="-10" dirty="0">
              <a:solidFill>
                <a:srgbClr val="00AF50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50" dirty="0">
              <a:latin typeface="Times New Roman"/>
              <a:cs typeface="Times New Roman"/>
            </a:endParaRPr>
          </a:p>
          <a:p>
            <a:pPr marL="12700" marR="5080" indent="-1905" algn="ctr">
              <a:lnSpc>
                <a:spcPct val="100000"/>
              </a:lnSpc>
            </a:pPr>
            <a:r>
              <a:rPr lang="ro-RO"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Prima </a:t>
            </a:r>
            <a:r>
              <a:rPr lang="ro-RO" sz="2400" b="1" dirty="0" err="1">
                <a:solidFill>
                  <a:srgbClr val="FF0000"/>
                </a:solidFill>
                <a:latin typeface="Times New Roman"/>
                <a:cs typeface="Times New Roman"/>
              </a:rPr>
              <a:t>editie</a:t>
            </a:r>
            <a:r>
              <a:rPr lang="ro-RO"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 – 19 decembrie  2019</a:t>
            </a:r>
          </a:p>
          <a:p>
            <a:pPr marL="12700" marR="5080" indent="-1905" algn="ctr">
              <a:lnSpc>
                <a:spcPct val="100000"/>
              </a:lnSpc>
            </a:pPr>
            <a:endParaRPr lang="ro-RO" sz="1100" b="1" dirty="0">
              <a:solidFill>
                <a:srgbClr val="00AF50"/>
              </a:solidFill>
              <a:latin typeface="Times New Roman"/>
              <a:cs typeface="Times New Roman"/>
            </a:endParaRPr>
          </a:p>
          <a:p>
            <a:pPr marL="12700" marR="5080" indent="-1905" algn="ctr">
              <a:lnSpc>
                <a:spcPct val="100000"/>
              </a:lnSpc>
            </a:pPr>
            <a:r>
              <a:rPr lang="ro-RO" sz="2400" b="1" dirty="0">
                <a:solidFill>
                  <a:srgbClr val="00AF50"/>
                </a:solidFill>
                <a:latin typeface="Times New Roman"/>
                <a:cs typeface="Times New Roman"/>
              </a:rPr>
              <a:t>PREMIUL DE EXCELENTA AL</a:t>
            </a:r>
          </a:p>
          <a:p>
            <a:pPr marL="12700" marR="5080" indent="-1905" algn="ctr">
              <a:lnSpc>
                <a:spcPct val="100000"/>
              </a:lnSpc>
            </a:pPr>
            <a:r>
              <a:rPr lang="ro-RO" sz="2400" b="1" dirty="0">
                <a:solidFill>
                  <a:srgbClr val="00AF50"/>
                </a:solidFill>
                <a:latin typeface="Times New Roman"/>
                <a:cs typeface="Times New Roman"/>
              </a:rPr>
              <a:t>INSTITUTULUI  NATIONAL DE ADMINISTRATIE </a:t>
            </a:r>
            <a:endParaRPr lang="ro-RO" sz="2400" b="1" spc="-10" dirty="0">
              <a:solidFill>
                <a:srgbClr val="00AF50"/>
              </a:solidFill>
              <a:latin typeface="Times New Roman"/>
              <a:cs typeface="Times New Roman"/>
            </a:endParaRPr>
          </a:p>
          <a:p>
            <a:pPr marL="12700" marR="5080" indent="-1905" algn="ctr">
              <a:lnSpc>
                <a:spcPct val="100000"/>
              </a:lnSpc>
            </a:pPr>
            <a:endParaRPr lang="ro-RO" sz="2400" dirty="0">
              <a:latin typeface="Times New Roman"/>
              <a:cs typeface="Times New Roman"/>
            </a:endParaRPr>
          </a:p>
          <a:p>
            <a:pPr marL="12700" marR="5080" indent="-1905" algn="ctr">
              <a:lnSpc>
                <a:spcPct val="100000"/>
              </a:lnSpc>
            </a:pPr>
            <a:r>
              <a:rPr lang="ro-RO" sz="2400" b="1" dirty="0" err="1">
                <a:solidFill>
                  <a:srgbClr val="FF0000"/>
                </a:solidFill>
                <a:latin typeface="Times New Roman"/>
                <a:cs typeface="Times New Roman"/>
              </a:rPr>
              <a:t>Editia</a:t>
            </a:r>
            <a:r>
              <a:rPr lang="ro-RO"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 a II-a – anul 2023 </a:t>
            </a:r>
          </a:p>
          <a:p>
            <a:pPr marL="12700" marR="5080" indent="-1905" algn="ctr">
              <a:lnSpc>
                <a:spcPct val="100000"/>
              </a:lnSpc>
            </a:pPr>
            <a:r>
              <a:rPr lang="ro-RO"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(pentru perioada 01.01.2020-30.09.2020)</a:t>
            </a:r>
          </a:p>
          <a:p>
            <a:pPr marL="12700" marR="5080" indent="-1905" algn="ctr">
              <a:lnSpc>
                <a:spcPct val="100000"/>
              </a:lnSpc>
            </a:pPr>
            <a:endParaRPr lang="ro-RO" sz="1050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12700" marR="5080" indent="-1905" algn="ctr">
              <a:lnSpc>
                <a:spcPct val="100000"/>
              </a:lnSpc>
            </a:pPr>
            <a:r>
              <a:rPr lang="ro-RO" sz="2400" b="1" dirty="0">
                <a:solidFill>
                  <a:srgbClr val="00B050"/>
                </a:solidFill>
                <a:latin typeface="Times New Roman"/>
                <a:cs typeface="Times New Roman"/>
              </a:rPr>
              <a:t>Stabilirea regulamentului </a:t>
            </a:r>
          </a:p>
          <a:p>
            <a:pPr marL="12700" marR="5080" indent="-1905" algn="ctr">
              <a:lnSpc>
                <a:spcPct val="100000"/>
              </a:lnSpc>
            </a:pPr>
            <a:r>
              <a:rPr lang="ro-RO" sz="2400" b="1" dirty="0">
                <a:solidFill>
                  <a:srgbClr val="00B050"/>
                </a:solidFill>
                <a:latin typeface="Times New Roman"/>
                <a:cs typeface="Times New Roman"/>
              </a:rPr>
              <a:t>de  </a:t>
            </a:r>
            <a:r>
              <a:rPr lang="ro-RO" sz="2400" b="1" dirty="0" err="1">
                <a:solidFill>
                  <a:srgbClr val="00B050"/>
                </a:solidFill>
                <a:latin typeface="Times New Roman"/>
                <a:cs typeface="Times New Roman"/>
              </a:rPr>
              <a:t>desfăsurare</a:t>
            </a:r>
            <a:r>
              <a:rPr lang="ro-RO" sz="2400" b="1" dirty="0">
                <a:solidFill>
                  <a:srgbClr val="00B050"/>
                </a:solidFill>
                <a:latin typeface="Times New Roman"/>
                <a:cs typeface="Times New Roman"/>
              </a:rPr>
              <a:t> a competiției, a datei și a festivității de premiere până la următoarea Adunare Generală</a:t>
            </a: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r>
              <a:rPr lang="ro-RO" sz="2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   </a:t>
            </a:r>
            <a:endParaRPr lang="ro-RO" sz="2400" dirty="0">
              <a:latin typeface="Times New Roman"/>
              <a:cs typeface="Times New Roman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9729963E-DB39-4F13-B5DB-9AA8421DAA1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40258" y="160781"/>
            <a:ext cx="8143240" cy="1091966"/>
          </a:xfrm>
          <a:prstGeom prst="rect">
            <a:avLst/>
          </a:prstGeom>
          <a:noFill/>
          <a:ln w="25907">
            <a:noFill/>
          </a:ln>
        </p:spPr>
        <p:txBody>
          <a:bodyPr vert="horz" wrap="square" lIns="0" tIns="227965" rIns="0" bIns="0" rtlCol="0">
            <a:spAutoFit/>
          </a:bodyPr>
          <a:lstStyle/>
          <a:p>
            <a:pPr marL="1166495" marR="1158875" indent="1089660">
              <a:lnSpc>
                <a:spcPct val="100000"/>
              </a:lnSpc>
              <a:spcBef>
                <a:spcPts val="1795"/>
              </a:spcBef>
              <a:tabLst>
                <a:tab pos="4839970" algn="l"/>
              </a:tabLst>
            </a:pPr>
            <a:r>
              <a:rPr sz="2800" dirty="0">
                <a:solidFill>
                  <a:srgbClr val="FF0000"/>
                </a:solidFill>
              </a:rPr>
              <a:t>ACȚIUNI</a:t>
            </a:r>
            <a:r>
              <a:rPr sz="2800" spc="-40" dirty="0">
                <a:solidFill>
                  <a:srgbClr val="FF0000"/>
                </a:solidFill>
              </a:rPr>
              <a:t> </a:t>
            </a:r>
            <a:r>
              <a:rPr sz="2800" dirty="0">
                <a:solidFill>
                  <a:srgbClr val="FF0000"/>
                </a:solidFill>
              </a:rPr>
              <a:t>ȘI</a:t>
            </a:r>
            <a:r>
              <a:rPr sz="2800" spc="-85" dirty="0">
                <a:solidFill>
                  <a:srgbClr val="FF0000"/>
                </a:solidFill>
              </a:rPr>
              <a:t> </a:t>
            </a:r>
            <a:r>
              <a:rPr sz="2800" spc="-10" dirty="0">
                <a:solidFill>
                  <a:srgbClr val="FF0000"/>
                </a:solidFill>
              </a:rPr>
              <a:t>CONCURSURI</a:t>
            </a:r>
            <a:r>
              <a:rPr lang="en-US" sz="2800" spc="-10" dirty="0">
                <a:solidFill>
                  <a:srgbClr val="FF0000"/>
                </a:solidFill>
              </a:rPr>
              <a:t> </a:t>
            </a:r>
            <a:r>
              <a:rPr sz="2800" spc="-60" dirty="0">
                <a:solidFill>
                  <a:srgbClr val="FF0000"/>
                </a:solidFill>
              </a:rPr>
              <a:t>PROMOVATE</a:t>
            </a:r>
            <a:r>
              <a:rPr sz="2800" spc="-85" dirty="0">
                <a:solidFill>
                  <a:srgbClr val="FF0000"/>
                </a:solidFill>
              </a:rPr>
              <a:t> </a:t>
            </a:r>
            <a:r>
              <a:rPr sz="2800" spc="-10" dirty="0">
                <a:solidFill>
                  <a:srgbClr val="FF0000"/>
                </a:solidFill>
              </a:rPr>
              <a:t>ÎNCEPAND</a:t>
            </a:r>
            <a:r>
              <a:rPr sz="2800" dirty="0">
                <a:solidFill>
                  <a:srgbClr val="FF0000"/>
                </a:solidFill>
              </a:rPr>
              <a:t>	CU</a:t>
            </a:r>
            <a:r>
              <a:rPr sz="2800" spc="-45" dirty="0">
                <a:solidFill>
                  <a:srgbClr val="FF0000"/>
                </a:solidFill>
              </a:rPr>
              <a:t> </a:t>
            </a:r>
            <a:r>
              <a:rPr sz="2800" dirty="0">
                <a:solidFill>
                  <a:srgbClr val="FF0000"/>
                </a:solidFill>
              </a:rPr>
              <a:t>ANUL</a:t>
            </a:r>
            <a:r>
              <a:rPr sz="2800" spc="-25" dirty="0">
                <a:solidFill>
                  <a:srgbClr val="FF0000"/>
                </a:solidFill>
              </a:rPr>
              <a:t> </a:t>
            </a:r>
            <a:r>
              <a:rPr sz="2800" spc="-20" dirty="0">
                <a:solidFill>
                  <a:srgbClr val="FF0000"/>
                </a:solidFill>
              </a:rPr>
              <a:t>20</a:t>
            </a:r>
            <a:r>
              <a:rPr lang="ro-RO" sz="2800" spc="-20" dirty="0">
                <a:solidFill>
                  <a:srgbClr val="FF0000"/>
                </a:solidFill>
              </a:rPr>
              <a:t>17</a:t>
            </a: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29991173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tăText 4">
            <a:extLst>
              <a:ext uri="{FF2B5EF4-FFF2-40B4-BE49-F238E27FC236}">
                <a16:creationId xmlns:a16="http://schemas.microsoft.com/office/drawing/2014/main" id="{12753FCF-DEEB-577E-CE51-BF5FCDA98646}"/>
              </a:ext>
            </a:extLst>
          </p:cNvPr>
          <p:cNvSpPr txBox="1"/>
          <p:nvPr/>
        </p:nvSpPr>
        <p:spPr>
          <a:xfrm>
            <a:off x="228600" y="228600"/>
            <a:ext cx="8763000" cy="6093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ro-RO" b="1" u="sng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A. Criterii de evaluare la concursul ,, Comuna din Maramureș Comună Înfloritoare</a:t>
            </a:r>
            <a:r>
              <a:rPr lang="ro-RO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endParaRPr lang="en-US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indent="-342900">
              <a:buAutoNum type="arabicPeriod"/>
            </a:pPr>
            <a:r>
              <a:rPr lang="ro-RO" sz="16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Contracte de finanțare cu finanțare </a:t>
            </a:r>
            <a:r>
              <a:rPr lang="ro-RO" sz="1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EXTERNĂ</a:t>
            </a:r>
            <a:r>
              <a:rPr lang="ro-RO" sz="16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semnate de comună între 01.01.2020 și 30.09.2023</a:t>
            </a:r>
            <a:r>
              <a:rPr lang="ro-RO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marR="0" indent="-342900">
              <a:buAutoNum type="arabicPeriod"/>
            </a:pPr>
            <a:r>
              <a:rPr lang="ro-RO" sz="1400" b="1" dirty="0">
                <a:solidFill>
                  <a:schemeClr val="bg2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Contracte de finanțare cu finanțare INTERNĂ semnate de comună între 01.01.2020 și 30.09.2023.</a:t>
            </a:r>
          </a:p>
          <a:p>
            <a:pPr marL="342900" marR="0" indent="-342900">
              <a:buAutoNum type="arabicPeriod"/>
            </a:pPr>
            <a:r>
              <a:rPr lang="ro-RO" sz="1400" b="1" dirty="0" err="1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Investitii</a:t>
            </a:r>
            <a:r>
              <a:rPr lang="ro-RO" sz="14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400" b="1" dirty="0" err="1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finantate</a:t>
            </a:r>
            <a:r>
              <a:rPr lang="ro-RO" sz="14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din fonduri alocate de la bugetul </a:t>
            </a:r>
            <a:r>
              <a:rPr lang="ro-RO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LOCAL</a:t>
            </a:r>
            <a:r>
              <a:rPr lang="ro-RO" sz="14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realizate efectiv pana la data de 30.09.2023</a:t>
            </a:r>
            <a:endParaRPr lang="en-US" sz="1400" b="1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buFont typeface="+mj-lt"/>
              <a:buAutoNum type="arabicPeriod"/>
            </a:pPr>
            <a:r>
              <a:rPr lang="ro-RO" sz="1400" b="1" dirty="0">
                <a:solidFill>
                  <a:schemeClr val="tx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Servicii asigurate cetățenilor din comună de administrația locală ( 10 puncte pentru fiecare serviciu funcțional la nivelul comunei ex. SPCLEP, APA CANAL,  </a:t>
            </a:r>
            <a:r>
              <a:rPr lang="ro-RO" sz="1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INGRIJIRE BATRANII, CENTRE DE PERMANENTA,  </a:t>
            </a:r>
            <a:r>
              <a:rPr lang="ro-RO" sz="1400" b="1" dirty="0">
                <a:solidFill>
                  <a:schemeClr val="tx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etc)</a:t>
            </a:r>
          </a:p>
          <a:p>
            <a:pPr marL="342900" marR="0" lvl="0" indent="-342900">
              <a:buFont typeface="+mj-lt"/>
              <a:buAutoNum type="arabicPeriod"/>
            </a:pPr>
            <a:r>
              <a:rPr lang="ro-RO" sz="14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Gradul de </a:t>
            </a:r>
            <a:r>
              <a:rPr lang="ro-RO" sz="1400" b="1" dirty="0" err="1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incasare</a:t>
            </a:r>
            <a:r>
              <a:rPr lang="ro-RO" sz="14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taxelor si impozitelor locale la ultimul </a:t>
            </a:r>
            <a:r>
              <a:rPr lang="ro-RO" sz="1400" b="1" dirty="0" err="1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exercitiu</a:t>
            </a:r>
            <a:r>
              <a:rPr lang="ro-RO" sz="14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financiar </a:t>
            </a:r>
            <a:r>
              <a:rPr lang="ro-RO" sz="1400" b="1" dirty="0" err="1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incheiat</a:t>
            </a:r>
            <a:r>
              <a:rPr lang="ro-RO" sz="14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2022</a:t>
            </a:r>
            <a:endParaRPr lang="en-US" sz="1400" b="1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buFont typeface="+mj-lt"/>
              <a:buAutoNum type="arabicPeriod"/>
            </a:pPr>
            <a:r>
              <a:rPr lang="ro-RO" sz="1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Numărul locurilor de muncă </a:t>
            </a:r>
            <a:r>
              <a:rPr lang="ro-RO" sz="14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înfințate</a:t>
            </a:r>
            <a:r>
              <a:rPr lang="ro-RO" sz="1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cu concursul administrație locale  </a:t>
            </a:r>
            <a:r>
              <a:rPr lang="ro-RO" sz="140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în perioada  01.01.2020-30.09.2023 (</a:t>
            </a:r>
            <a:r>
              <a:rPr lang="ro-RO" sz="1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sănătate, învățământ, social, cultură,  servicii  diverse </a:t>
            </a:r>
            <a:endParaRPr lang="en-US" sz="14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/>
            <a:r>
              <a:rPr lang="ro-RO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ro-RO" sz="14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</a:t>
            </a:r>
            <a:r>
              <a:rPr lang="ro-RO" sz="1400" b="1" dirty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Opinia formulată de Camera de </a:t>
            </a:r>
            <a:r>
              <a:rPr lang="ro-RO" sz="14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</a:t>
            </a:r>
            <a:r>
              <a:rPr lang="ro-RO" sz="1400" b="1" dirty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nturi</a:t>
            </a:r>
            <a:r>
              <a:rPr lang="ro-RO" sz="14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400" b="1" dirty="0" err="1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Maramures</a:t>
            </a:r>
            <a:r>
              <a:rPr lang="ro-RO" sz="14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cu ocazia auditurilor financiare</a:t>
            </a:r>
            <a:r>
              <a:rPr lang="ro-RO" sz="1400" b="1" dirty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400" b="1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r>
              <a:rPr lang="en-US" sz="14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ro-RO" sz="1400" b="1" dirty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100 puncte opinie nemodificată,  </a:t>
            </a:r>
            <a:endParaRPr lang="en-US" sz="14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/>
            <a:r>
              <a:rPr lang="en-US" sz="1400" b="1" dirty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ro-RO" sz="1400" b="1" dirty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80 puncte opinie cu rezerve,</a:t>
            </a:r>
            <a:endParaRPr lang="en-US" sz="14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/>
            <a:r>
              <a:rPr lang="en-US" sz="1400" b="1" dirty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ro-RO" sz="1400" b="1" dirty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40  puncte -opinie contrară,</a:t>
            </a:r>
            <a:endParaRPr lang="en-US" sz="1400" b="1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r>
              <a:rPr lang="en-US" sz="1400" b="1" dirty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ro-RO" sz="1400" b="1" dirty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 puncte - imposibil de formulat o opinie.</a:t>
            </a:r>
          </a:p>
          <a:p>
            <a:pPr lvl="1"/>
            <a:r>
              <a:rPr lang="ro-RO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ro-RO" sz="1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Punctajul realizat de UAT </a:t>
            </a:r>
            <a:r>
              <a:rPr lang="ro-RO" sz="1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auditata</a:t>
            </a:r>
            <a:r>
              <a:rPr lang="ro-RO" sz="1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intern,  </a:t>
            </a:r>
            <a:r>
              <a:rPr lang="ro-RO" sz="1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functie</a:t>
            </a:r>
            <a:r>
              <a:rPr lang="ro-RO" sz="1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gradul de </a:t>
            </a:r>
            <a:r>
              <a:rPr lang="ro-RO" sz="1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indeplinire</a:t>
            </a:r>
            <a:r>
              <a:rPr lang="ro-RO" sz="1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ro-RO" sz="1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recomandarilor</a:t>
            </a:r>
            <a:r>
              <a:rPr lang="ro-RO" sz="1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formulate  in        </a:t>
            </a:r>
          </a:p>
          <a:p>
            <a:pPr lvl="1"/>
            <a:r>
              <a:rPr lang="ro-RO" sz="1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ultimul </a:t>
            </a:r>
            <a:r>
              <a:rPr lang="ro-RO" sz="1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exercitiu</a:t>
            </a:r>
            <a:r>
              <a:rPr lang="ro-RO" sz="1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financiar</a:t>
            </a:r>
            <a:endParaRPr lang="en-US" sz="1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o-RO" sz="1600" b="1" dirty="0">
                <a:solidFill>
                  <a:schemeClr val="accent4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6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NOTA : 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600" b="1" dirty="0">
                <a:solidFill>
                  <a:schemeClr val="accent4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punctele 1-3 se acordă  100 puncte comunei cu maxim pe criteriu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ro-RO" sz="1600" b="1" dirty="0">
                <a:solidFill>
                  <a:schemeClr val="accent4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celorlalți se alocă  </a:t>
            </a:r>
          </a:p>
          <a:p>
            <a:pPr lvl="1"/>
            <a:r>
              <a:rPr lang="ro-RO" sz="16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</a:t>
            </a:r>
            <a:r>
              <a:rPr lang="ro-RO" sz="1600" b="1" dirty="0">
                <a:solidFill>
                  <a:schemeClr val="accent4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punctajul </a:t>
            </a:r>
            <a:r>
              <a:rPr lang="en-US" sz="1600" b="1" dirty="0" err="1">
                <a:solidFill>
                  <a:schemeClr val="accent4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o-RO" sz="1600" b="1" dirty="0">
                <a:solidFill>
                  <a:schemeClr val="accent4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cot</a:t>
            </a:r>
            <a:r>
              <a:rPr lang="ro-RO" sz="1600" b="1" dirty="0">
                <a:solidFill>
                  <a:schemeClr val="accent4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ă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solidFill>
                  <a:schemeClr val="accent4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procentual</a:t>
            </a:r>
            <a:r>
              <a:rPr lang="ro-RO" sz="1600" b="1" dirty="0">
                <a:solidFill>
                  <a:schemeClr val="accent4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ă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din maximum </a:t>
            </a:r>
            <a:r>
              <a:rPr lang="en-US" sz="1600" b="1" dirty="0" err="1">
                <a:solidFill>
                  <a:schemeClr val="accent4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realizat</a:t>
            </a:r>
            <a:r>
              <a:rPr lang="ro-RO" sz="1600" b="1" dirty="0">
                <a:solidFill>
                  <a:schemeClr val="accent4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 criteriu</a:t>
            </a:r>
            <a:endParaRPr lang="en-US" sz="1600" b="1" dirty="0">
              <a:solidFill>
                <a:schemeClr val="accent4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ro-RO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B.  Comisia de evaluare:</a:t>
            </a:r>
            <a:endParaRPr lang="en-US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ro-RO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reprezentant al instituției prefectului,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ro-RO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reprezentant al Consiliului județean,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ro-RO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reprezentant al Camerei de Conturi </a:t>
            </a:r>
            <a:r>
              <a:rPr lang="ro-RO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Maramures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rabicParenR"/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Cate un auditor din fi</a:t>
            </a:r>
            <a:r>
              <a:rPr lang="ro-RO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ecare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zona de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responsabilitate</a:t>
            </a:r>
            <a:endParaRPr lang="ro-RO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ro-RO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și ora evaluării se va comunica pe grupul Comune Auditate cu minim 5 zile înaintea vizitei de evaluare . 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04376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0258" y="160781"/>
            <a:ext cx="8143240" cy="1091966"/>
          </a:xfrm>
          <a:prstGeom prst="rect">
            <a:avLst/>
          </a:prstGeom>
          <a:noFill/>
          <a:ln w="25907">
            <a:noFill/>
          </a:ln>
        </p:spPr>
        <p:txBody>
          <a:bodyPr vert="horz" wrap="square" lIns="0" tIns="227965" rIns="0" bIns="0" rtlCol="0">
            <a:spAutoFit/>
          </a:bodyPr>
          <a:lstStyle/>
          <a:p>
            <a:pPr marL="1166495" marR="1158875" indent="1089660">
              <a:lnSpc>
                <a:spcPct val="100000"/>
              </a:lnSpc>
              <a:spcBef>
                <a:spcPts val="1795"/>
              </a:spcBef>
              <a:tabLst>
                <a:tab pos="4839970" algn="l"/>
              </a:tabLst>
            </a:pPr>
            <a:r>
              <a:rPr sz="2800" dirty="0">
                <a:solidFill>
                  <a:srgbClr val="FF0000"/>
                </a:solidFill>
              </a:rPr>
              <a:t>ACȚIUNI</a:t>
            </a:r>
            <a:r>
              <a:rPr sz="2800" spc="-40" dirty="0">
                <a:solidFill>
                  <a:srgbClr val="FF0000"/>
                </a:solidFill>
              </a:rPr>
              <a:t> </a:t>
            </a:r>
            <a:r>
              <a:rPr sz="2800" dirty="0">
                <a:solidFill>
                  <a:srgbClr val="FF0000"/>
                </a:solidFill>
              </a:rPr>
              <a:t>ȘI</a:t>
            </a:r>
            <a:r>
              <a:rPr sz="2800" spc="-85" dirty="0">
                <a:solidFill>
                  <a:srgbClr val="FF0000"/>
                </a:solidFill>
              </a:rPr>
              <a:t> </a:t>
            </a:r>
            <a:r>
              <a:rPr sz="2800" spc="-10" dirty="0">
                <a:solidFill>
                  <a:srgbClr val="FF0000"/>
                </a:solidFill>
              </a:rPr>
              <a:t>CONCURSURI</a:t>
            </a:r>
            <a:r>
              <a:rPr lang="en-US" sz="2800" spc="-10" dirty="0">
                <a:solidFill>
                  <a:srgbClr val="FF0000"/>
                </a:solidFill>
              </a:rPr>
              <a:t> </a:t>
            </a:r>
            <a:r>
              <a:rPr sz="2800" spc="-60" dirty="0">
                <a:solidFill>
                  <a:srgbClr val="FF0000"/>
                </a:solidFill>
              </a:rPr>
              <a:t>PROMOVATE</a:t>
            </a:r>
            <a:r>
              <a:rPr sz="2800" spc="-85" dirty="0">
                <a:solidFill>
                  <a:srgbClr val="FF0000"/>
                </a:solidFill>
              </a:rPr>
              <a:t> </a:t>
            </a:r>
            <a:r>
              <a:rPr sz="2800" spc="-10" dirty="0">
                <a:solidFill>
                  <a:srgbClr val="FF0000"/>
                </a:solidFill>
              </a:rPr>
              <a:t>ÎNCEPAND</a:t>
            </a:r>
            <a:r>
              <a:rPr sz="2800" dirty="0">
                <a:solidFill>
                  <a:srgbClr val="FF0000"/>
                </a:solidFill>
              </a:rPr>
              <a:t>	CU</a:t>
            </a:r>
            <a:r>
              <a:rPr sz="2800" spc="-45" dirty="0">
                <a:solidFill>
                  <a:srgbClr val="FF0000"/>
                </a:solidFill>
              </a:rPr>
              <a:t> </a:t>
            </a:r>
            <a:r>
              <a:rPr sz="2800" dirty="0">
                <a:solidFill>
                  <a:srgbClr val="FF0000"/>
                </a:solidFill>
              </a:rPr>
              <a:t>ANUL</a:t>
            </a:r>
            <a:r>
              <a:rPr sz="2800" spc="-25" dirty="0">
                <a:solidFill>
                  <a:srgbClr val="FF0000"/>
                </a:solidFill>
              </a:rPr>
              <a:t> </a:t>
            </a:r>
            <a:r>
              <a:rPr sz="2800" spc="-20" dirty="0">
                <a:solidFill>
                  <a:srgbClr val="FF0000"/>
                </a:solidFill>
              </a:rPr>
              <a:t>20</a:t>
            </a:r>
            <a:r>
              <a:rPr lang="ro-RO" sz="2800" spc="-20" dirty="0">
                <a:solidFill>
                  <a:srgbClr val="FF0000"/>
                </a:solidFill>
              </a:rPr>
              <a:t>17</a:t>
            </a:r>
            <a:endParaRPr sz="2800" dirty="0"/>
          </a:p>
        </p:txBody>
      </p:sp>
      <p:grpSp>
        <p:nvGrpSpPr>
          <p:cNvPr id="3" name="object 3"/>
          <p:cNvGrpSpPr/>
          <p:nvPr/>
        </p:nvGrpSpPr>
        <p:grpSpPr>
          <a:xfrm>
            <a:off x="527304" y="1673351"/>
            <a:ext cx="8168640" cy="4813300"/>
            <a:chOff x="527304" y="1673351"/>
            <a:chExt cx="8168640" cy="4813300"/>
          </a:xfrm>
          <a:noFill/>
        </p:grpSpPr>
        <p:sp>
          <p:nvSpPr>
            <p:cNvPr id="4" name="object 4"/>
            <p:cNvSpPr/>
            <p:nvPr/>
          </p:nvSpPr>
          <p:spPr>
            <a:xfrm>
              <a:off x="540258" y="1686305"/>
              <a:ext cx="8143240" cy="4787265"/>
            </a:xfrm>
            <a:custGeom>
              <a:avLst/>
              <a:gdLst/>
              <a:ahLst/>
              <a:cxnLst/>
              <a:rect l="l" t="t" r="r" b="b"/>
              <a:pathLst>
                <a:path w="8143240" h="4787265">
                  <a:moveTo>
                    <a:pt x="8142732" y="0"/>
                  </a:moveTo>
                  <a:lnTo>
                    <a:pt x="0" y="0"/>
                  </a:lnTo>
                  <a:lnTo>
                    <a:pt x="0" y="4786884"/>
                  </a:lnTo>
                  <a:lnTo>
                    <a:pt x="8142732" y="4786884"/>
                  </a:lnTo>
                  <a:lnTo>
                    <a:pt x="81427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40258" y="1686305"/>
              <a:ext cx="8143240" cy="4787265"/>
            </a:xfrm>
            <a:custGeom>
              <a:avLst/>
              <a:gdLst/>
              <a:ahLst/>
              <a:cxnLst/>
              <a:rect l="l" t="t" r="r" b="b"/>
              <a:pathLst>
                <a:path w="8143240" h="4787265">
                  <a:moveTo>
                    <a:pt x="0" y="4786884"/>
                  </a:moveTo>
                  <a:lnTo>
                    <a:pt x="8142732" y="4786884"/>
                  </a:lnTo>
                  <a:lnTo>
                    <a:pt x="8142732" y="0"/>
                  </a:lnTo>
                  <a:lnTo>
                    <a:pt x="0" y="0"/>
                  </a:lnTo>
                  <a:lnTo>
                    <a:pt x="0" y="4786884"/>
                  </a:lnTo>
                  <a:close/>
                </a:path>
              </a:pathLst>
            </a:custGeom>
            <a:grpFill/>
            <a:ln w="25908">
              <a:noFill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990600" y="1612096"/>
            <a:ext cx="7692898" cy="5268109"/>
          </a:xfrm>
          <a:prstGeom prst="rect">
            <a:avLst/>
          </a:prstGeom>
          <a:noFill/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4800" spc="-10" dirty="0">
                <a:solidFill>
                  <a:srgbClr val="00AF50"/>
                </a:solidFill>
                <a:latin typeface="Calibri"/>
                <a:cs typeface="Calibri"/>
              </a:rPr>
              <a:t>„</a:t>
            </a:r>
            <a:r>
              <a:rPr sz="4800" b="1" spc="-10" dirty="0">
                <a:solidFill>
                  <a:srgbClr val="00AF50"/>
                </a:solidFill>
                <a:latin typeface="Calibri"/>
                <a:cs typeface="Calibri"/>
              </a:rPr>
              <a:t>COMUNIADA</a:t>
            </a:r>
            <a:r>
              <a:rPr sz="4800" spc="-10" dirty="0">
                <a:solidFill>
                  <a:srgbClr val="00AF50"/>
                </a:solidFill>
                <a:latin typeface="Calibri"/>
                <a:cs typeface="Calibri"/>
              </a:rPr>
              <a:t>”</a:t>
            </a:r>
            <a:endParaRPr lang="ro-RO" sz="4800" spc="-10" dirty="0">
              <a:solidFill>
                <a:srgbClr val="00AF50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“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Stelele</a:t>
            </a:r>
            <a:r>
              <a:rPr sz="2400" b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20" dirty="0">
                <a:solidFill>
                  <a:srgbClr val="FF0000"/>
                </a:solidFill>
                <a:latin typeface="Times New Roman"/>
                <a:cs typeface="Times New Roman"/>
              </a:rPr>
              <a:t>SAT-</a:t>
            </a:r>
            <a:r>
              <a:rPr sz="2400" b="1" dirty="0" err="1">
                <a:solidFill>
                  <a:srgbClr val="FF0000"/>
                </a:solidFill>
                <a:latin typeface="Times New Roman"/>
                <a:cs typeface="Times New Roman"/>
              </a:rPr>
              <a:t>ului</a:t>
            </a:r>
            <a:r>
              <a:rPr sz="2400" b="1" spc="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 err="1">
                <a:solidFill>
                  <a:srgbClr val="FF0000"/>
                </a:solidFill>
                <a:latin typeface="Times New Roman"/>
                <a:cs typeface="Times New Roman"/>
              </a:rPr>
              <a:t>maramure</a:t>
            </a:r>
            <a:r>
              <a:rPr lang="ro-RO" sz="2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ș</a:t>
            </a:r>
            <a:r>
              <a:rPr sz="2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an”</a:t>
            </a:r>
            <a:endParaRPr sz="24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endParaRPr sz="2550" dirty="0">
              <a:latin typeface="Times New Roman"/>
              <a:cs typeface="Times New Roman"/>
            </a:endParaRPr>
          </a:p>
          <a:p>
            <a:pPr marL="12700" marR="5080" indent="-1905" algn="ctr">
              <a:lnSpc>
                <a:spcPct val="100000"/>
              </a:lnSpc>
            </a:pPr>
            <a:r>
              <a:rPr sz="2400" b="1" dirty="0" err="1">
                <a:solidFill>
                  <a:srgbClr val="00AF50"/>
                </a:solidFill>
                <a:latin typeface="Times New Roman"/>
                <a:cs typeface="Times New Roman"/>
              </a:rPr>
              <a:t>Acțiun</a:t>
            </a:r>
            <a:r>
              <a:rPr lang="ro-RO" sz="2400" b="1" dirty="0">
                <a:solidFill>
                  <a:srgbClr val="00AF50"/>
                </a:solidFill>
                <a:latin typeface="Times New Roman"/>
                <a:cs typeface="Times New Roman"/>
              </a:rPr>
              <a:t>ea a fost</a:t>
            </a:r>
            <a:r>
              <a:rPr sz="24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b="1" dirty="0" err="1">
                <a:solidFill>
                  <a:srgbClr val="00AF50"/>
                </a:solidFill>
                <a:latin typeface="Times New Roman"/>
                <a:cs typeface="Times New Roman"/>
              </a:rPr>
              <a:t>inițiat</a:t>
            </a:r>
            <a:r>
              <a:rPr lang="ro-RO" sz="2400" b="1" dirty="0">
                <a:solidFill>
                  <a:srgbClr val="00AF50"/>
                </a:solidFill>
                <a:latin typeface="Times New Roman"/>
                <a:cs typeface="Times New Roman"/>
              </a:rPr>
              <a:t>ă</a:t>
            </a:r>
            <a:r>
              <a:rPr sz="2400" b="1" spc="-2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AF50"/>
                </a:solidFill>
                <a:latin typeface="Times New Roman"/>
                <a:cs typeface="Times New Roman"/>
              </a:rPr>
              <a:t>la</a:t>
            </a:r>
            <a:r>
              <a:rPr sz="2400" b="1" spc="-14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AF50"/>
                </a:solidFill>
                <a:latin typeface="Times New Roman"/>
                <a:cs typeface="Times New Roman"/>
              </a:rPr>
              <a:t>A</a:t>
            </a:r>
            <a:r>
              <a:rPr lang="ro-RO" sz="2400" b="1" dirty="0">
                <a:solidFill>
                  <a:srgbClr val="00AF50"/>
                </a:solidFill>
                <a:latin typeface="Times New Roman"/>
                <a:cs typeface="Times New Roman"/>
              </a:rPr>
              <a:t>.</a:t>
            </a:r>
            <a:r>
              <a:rPr sz="2400" b="1" dirty="0">
                <a:solidFill>
                  <a:srgbClr val="00AF50"/>
                </a:solidFill>
                <a:latin typeface="Times New Roman"/>
                <a:cs typeface="Times New Roman"/>
              </a:rPr>
              <a:t>G</a:t>
            </a:r>
            <a:r>
              <a:rPr lang="ro-RO" sz="2400" b="1" dirty="0">
                <a:solidFill>
                  <a:srgbClr val="00AF50"/>
                </a:solidFill>
                <a:latin typeface="Times New Roman"/>
                <a:cs typeface="Times New Roman"/>
              </a:rPr>
              <a:t>.</a:t>
            </a:r>
            <a:r>
              <a:rPr sz="2400" b="1" dirty="0">
                <a:solidFill>
                  <a:srgbClr val="00AF50"/>
                </a:solidFill>
                <a:latin typeface="Times New Roman"/>
                <a:cs typeface="Times New Roman"/>
              </a:rPr>
              <a:t>R</a:t>
            </a:r>
            <a:r>
              <a:rPr lang="ro-RO" sz="2400" b="1" dirty="0">
                <a:solidFill>
                  <a:srgbClr val="00AF50"/>
                </a:solidFill>
                <a:latin typeface="Times New Roman"/>
                <a:cs typeface="Times New Roman"/>
              </a:rPr>
              <a:t>.</a:t>
            </a:r>
            <a:r>
              <a:rPr sz="2400" b="1" spc="1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AF50"/>
                </a:solidFill>
                <a:latin typeface="Times New Roman"/>
                <a:cs typeface="Times New Roman"/>
              </a:rPr>
              <a:t>din</a:t>
            </a:r>
            <a:r>
              <a:rPr sz="24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23-</a:t>
            </a:r>
            <a:r>
              <a:rPr sz="2400" b="1" dirty="0">
                <a:solidFill>
                  <a:srgbClr val="00AF50"/>
                </a:solidFill>
                <a:latin typeface="Times New Roman"/>
                <a:cs typeface="Times New Roman"/>
              </a:rPr>
              <a:t>26 </a:t>
            </a:r>
            <a:r>
              <a:rPr sz="24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august </a:t>
            </a:r>
            <a:r>
              <a:rPr sz="2400" b="1" dirty="0">
                <a:solidFill>
                  <a:srgbClr val="00AF50"/>
                </a:solidFill>
                <a:latin typeface="Times New Roman"/>
                <a:cs typeface="Times New Roman"/>
              </a:rPr>
              <a:t>2021</a:t>
            </a:r>
            <a:r>
              <a:rPr sz="24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endParaRPr lang="ro-RO" sz="2400" b="1" spc="-5" dirty="0">
              <a:solidFill>
                <a:srgbClr val="00AF50"/>
              </a:solidFill>
              <a:latin typeface="Times New Roman"/>
              <a:cs typeface="Times New Roman"/>
            </a:endParaRPr>
          </a:p>
          <a:p>
            <a:pPr marL="12700" marR="5080" indent="-1905" algn="ctr">
              <a:lnSpc>
                <a:spcPct val="100000"/>
              </a:lnSpc>
            </a:pPr>
            <a:r>
              <a:rPr sz="2400" b="1" dirty="0" err="1">
                <a:solidFill>
                  <a:srgbClr val="00AF50"/>
                </a:solidFill>
                <a:latin typeface="Times New Roman"/>
                <a:cs typeface="Times New Roman"/>
              </a:rPr>
              <a:t>organizată</a:t>
            </a:r>
            <a:r>
              <a:rPr sz="24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AF50"/>
                </a:solidFill>
                <a:latin typeface="Times New Roman"/>
                <a:cs typeface="Times New Roman"/>
              </a:rPr>
              <a:t>la hotel</a:t>
            </a:r>
            <a:r>
              <a:rPr sz="2400" b="1" spc="-15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AF50"/>
                </a:solidFill>
                <a:latin typeface="Times New Roman"/>
                <a:cs typeface="Times New Roman"/>
              </a:rPr>
              <a:t>Alystra</a:t>
            </a:r>
            <a:r>
              <a:rPr sz="2400" b="1" spc="-4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AF50"/>
                </a:solidFill>
                <a:latin typeface="Times New Roman"/>
                <a:cs typeface="Times New Roman"/>
              </a:rPr>
              <a:t>–</a:t>
            </a:r>
            <a:r>
              <a:rPr sz="2400" b="1" spc="-5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 err="1">
                <a:solidFill>
                  <a:srgbClr val="00AF50"/>
                </a:solidFill>
                <a:latin typeface="Times New Roman"/>
                <a:cs typeface="Times New Roman"/>
              </a:rPr>
              <a:t>Tășnad</a:t>
            </a:r>
            <a:endParaRPr lang="ro-RO" sz="2400" b="1" spc="-10" dirty="0">
              <a:solidFill>
                <a:srgbClr val="00AF50"/>
              </a:solidFill>
              <a:latin typeface="Times New Roman"/>
              <a:cs typeface="Times New Roman"/>
            </a:endParaRPr>
          </a:p>
          <a:p>
            <a:pPr marL="12700" marR="5080" indent="-1905" algn="ctr">
              <a:lnSpc>
                <a:spcPct val="100000"/>
              </a:lnSpc>
            </a:pPr>
            <a:endParaRPr lang="ro-RO" sz="2400" b="1" spc="-10" dirty="0">
              <a:solidFill>
                <a:srgbClr val="00AF50"/>
              </a:solidFill>
              <a:latin typeface="Times New Roman"/>
              <a:cs typeface="Times New Roman"/>
            </a:endParaRPr>
          </a:p>
          <a:p>
            <a:pPr marL="12700" marR="5080" indent="-1905" algn="ctr">
              <a:lnSpc>
                <a:spcPct val="100000"/>
              </a:lnSpc>
            </a:pPr>
            <a:r>
              <a:rPr lang="ro-RO" sz="2400" b="1" dirty="0">
                <a:latin typeface="Times New Roman"/>
                <a:cs typeface="Times New Roman"/>
              </a:rPr>
              <a:t>Prima </a:t>
            </a:r>
            <a:r>
              <a:rPr lang="ro-RO" sz="2400" b="1" dirty="0" err="1">
                <a:latin typeface="Times New Roman"/>
                <a:cs typeface="Times New Roman"/>
              </a:rPr>
              <a:t>editie</a:t>
            </a:r>
            <a:r>
              <a:rPr lang="ro-RO" sz="2400" b="1" dirty="0">
                <a:latin typeface="Times New Roman"/>
                <a:cs typeface="Times New Roman"/>
              </a:rPr>
              <a:t> a avut loc in 2022 - premii  de 106.000 lei</a:t>
            </a:r>
          </a:p>
          <a:p>
            <a:pPr marL="12700" marR="5080" indent="-1905" algn="ctr">
              <a:lnSpc>
                <a:spcPct val="100000"/>
              </a:lnSpc>
            </a:pPr>
            <a:endParaRPr sz="24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lang="ro-RO" sz="2500" b="1" dirty="0">
                <a:solidFill>
                  <a:srgbClr val="FF0000"/>
                </a:solidFill>
                <a:latin typeface="Times New Roman"/>
                <a:cs typeface="Times New Roman"/>
              </a:rPr>
              <a:t>Cea de-a doua ediție </a:t>
            </a: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lang="ro-RO" sz="2500" b="1" dirty="0">
                <a:solidFill>
                  <a:srgbClr val="FF0000"/>
                </a:solidFill>
                <a:latin typeface="Times New Roman"/>
                <a:cs typeface="Times New Roman"/>
              </a:rPr>
              <a:t>va fi organizată în data de </a:t>
            </a: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lang="ro-RO" sz="2500" b="1" dirty="0">
                <a:solidFill>
                  <a:srgbClr val="00B050"/>
                </a:solidFill>
                <a:latin typeface="Times New Roman"/>
                <a:cs typeface="Times New Roman"/>
              </a:rPr>
              <a:t>01.04.2023 </a:t>
            </a: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lang="ro-RO" sz="2500" b="1" dirty="0">
                <a:solidFill>
                  <a:srgbClr val="FF0000"/>
                </a:solidFill>
                <a:latin typeface="Times New Roman"/>
                <a:cs typeface="Times New Roman"/>
              </a:rPr>
              <a:t>la solicitarea Inspectoratului Școlar Maramureș </a:t>
            </a: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endParaRPr sz="2400" b="1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noFill/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027239" y="1326010"/>
            <a:ext cx="297180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3600" spc="-10" dirty="0">
                <a:solidFill>
                  <a:srgbClr val="000000"/>
                </a:solidFill>
                <a:latin typeface="Times New Roman"/>
                <a:cs typeface="Times New Roman"/>
              </a:rPr>
              <a:t>RAPORTUL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2400" y="2614955"/>
            <a:ext cx="8763000" cy="31890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2605" marR="688340" algn="ctr">
              <a:lnSpc>
                <a:spcPct val="114999"/>
              </a:lnSpc>
              <a:spcBef>
                <a:spcPts val="100"/>
              </a:spcBef>
            </a:pPr>
            <a:r>
              <a:rPr lang="ro-RO"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SEFULUI BIROULUI DE AUDIT PUBLIC INTERN </a:t>
            </a:r>
          </a:p>
          <a:p>
            <a:pPr marL="522605" marR="688340" algn="ctr">
              <a:lnSpc>
                <a:spcPct val="114999"/>
              </a:lnSpc>
              <a:spcBef>
                <a:spcPts val="100"/>
              </a:spcBef>
            </a:pPr>
            <a:r>
              <a:rPr lang="ro-RO"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AL </a:t>
            </a:r>
            <a:r>
              <a:rPr sz="2400" b="1" spc="-1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FILIALEI</a:t>
            </a:r>
            <a:r>
              <a:rPr sz="2400" b="1" spc="-1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JUDEȚENE MARAMUREȘ</a:t>
            </a:r>
            <a:endParaRPr sz="2400" dirty="0">
              <a:latin typeface="Times New Roman"/>
              <a:cs typeface="Times New Roman"/>
            </a:endParaRPr>
          </a:p>
          <a:p>
            <a:pPr marR="151765" algn="ctr">
              <a:lnSpc>
                <a:spcPct val="100000"/>
              </a:lnSpc>
              <a:spcBef>
                <a:spcPts val="1500"/>
              </a:spcBef>
              <a:tabLst>
                <a:tab pos="395605" algn="l"/>
              </a:tabLst>
            </a:pPr>
            <a:r>
              <a:rPr sz="2800" b="1" spc="-50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2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ASOCIAȚIEI</a:t>
            </a:r>
            <a:r>
              <a:rPr sz="2800" b="1" spc="-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COMUNELOR</a:t>
            </a:r>
            <a:r>
              <a:rPr sz="2800" b="1" spc="-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DIN</a:t>
            </a:r>
            <a:r>
              <a:rPr sz="2800" b="1" spc="-8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ROMÂNIA</a:t>
            </a:r>
            <a:endParaRPr sz="2800" dirty="0">
              <a:latin typeface="Times New Roman"/>
              <a:cs typeface="Times New Roman"/>
            </a:endParaRPr>
          </a:p>
          <a:p>
            <a:pPr marL="118745" marR="297815" algn="ctr">
              <a:lnSpc>
                <a:spcPct val="114999"/>
              </a:lnSpc>
              <a:spcBef>
                <a:spcPts val="1010"/>
              </a:spcBef>
              <a:tabLst>
                <a:tab pos="3091180" algn="l"/>
              </a:tabLst>
            </a:pPr>
            <a:r>
              <a:rPr sz="2400" dirty="0" err="1">
                <a:latin typeface="Times New Roman"/>
                <a:cs typeface="Times New Roman"/>
              </a:rPr>
              <a:t>privind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spc="-10" dirty="0" err="1">
                <a:latin typeface="Times New Roman"/>
                <a:cs typeface="Times New Roman"/>
              </a:rPr>
              <a:t>activitatea</a:t>
            </a:r>
            <a:r>
              <a:rPr lang="ro-RO" sz="2400" spc="-10" dirty="0">
                <a:latin typeface="Times New Roman"/>
                <a:cs typeface="Times New Roman"/>
              </a:rPr>
              <a:t>  </a:t>
            </a:r>
            <a:r>
              <a:rPr sz="2400" dirty="0" err="1">
                <a:latin typeface="Times New Roman"/>
                <a:cs typeface="Times New Roman"/>
              </a:rPr>
              <a:t>desfășurată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Filială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în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20" dirty="0" err="1">
                <a:latin typeface="Times New Roman"/>
                <a:cs typeface="Times New Roman"/>
              </a:rPr>
              <a:t>anul</a:t>
            </a:r>
            <a:r>
              <a:rPr sz="2400" spc="-20" dirty="0">
                <a:latin typeface="Times New Roman"/>
                <a:cs typeface="Times New Roman"/>
              </a:rPr>
              <a:t> 202</a:t>
            </a:r>
            <a:r>
              <a:rPr lang="ro-RO" sz="2400" spc="-20" dirty="0">
                <a:latin typeface="Times New Roman"/>
                <a:cs typeface="Times New Roman"/>
              </a:rPr>
              <a:t>2</a:t>
            </a: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450" dirty="0">
              <a:latin typeface="Times New Roman"/>
              <a:cs typeface="Times New Roman"/>
            </a:endParaRPr>
          </a:p>
          <a:p>
            <a:pPr marL="4681220">
              <a:lnSpc>
                <a:spcPct val="100000"/>
              </a:lnSpc>
            </a:pPr>
            <a:r>
              <a:rPr lang="ro-RO" sz="2400" b="1" dirty="0">
                <a:latin typeface="Times New Roman"/>
                <a:cs typeface="Times New Roman"/>
              </a:rPr>
              <a:t>Dr. Sabin SISERMAN </a:t>
            </a:r>
            <a:endParaRPr sz="2400" dirty="0">
              <a:latin typeface="Times New Roman"/>
              <a:cs typeface="Times New Roman"/>
            </a:endParaRPr>
          </a:p>
        </p:txBody>
      </p:sp>
      <p:pic>
        <p:nvPicPr>
          <p:cNvPr id="6" name="Imagine 5">
            <a:extLst>
              <a:ext uri="{FF2B5EF4-FFF2-40B4-BE49-F238E27FC236}">
                <a16:creationId xmlns:a16="http://schemas.microsoft.com/office/drawing/2014/main" id="{2DA161A3-B6A3-F1FC-9585-55AB893713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28600"/>
            <a:ext cx="1828800" cy="1823507"/>
          </a:xfrm>
          <a:prstGeom prst="rect">
            <a:avLst/>
          </a:prstGeom>
          <a:ln w="19050">
            <a:noFill/>
          </a:ln>
        </p:spPr>
      </p:pic>
      <p:pic>
        <p:nvPicPr>
          <p:cNvPr id="7" name="Imagine 6">
            <a:extLst>
              <a:ext uri="{FF2B5EF4-FFF2-40B4-BE49-F238E27FC236}">
                <a16:creationId xmlns:a16="http://schemas.microsoft.com/office/drawing/2014/main" id="{81C26755-C6A6-66B0-D7C1-78D664C394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3640" y="452357"/>
            <a:ext cx="1223123" cy="1747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6642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4174" y="228600"/>
            <a:ext cx="8035670" cy="1122743"/>
          </a:xfrm>
          <a:prstGeom prst="rect">
            <a:avLst/>
          </a:prstGeom>
          <a:noFill/>
          <a:ln w="25907">
            <a:noFill/>
          </a:ln>
        </p:spPr>
        <p:txBody>
          <a:bodyPr vert="horz" wrap="square" lIns="0" tIns="6985" rIns="0" bIns="0" rtlCol="0">
            <a:spAutoFit/>
          </a:bodyPr>
          <a:lstStyle/>
          <a:p>
            <a:pPr algn="ctr">
              <a:lnSpc>
                <a:spcPts val="2870"/>
              </a:lnSpc>
              <a:spcBef>
                <a:spcPts val="55"/>
              </a:spcBef>
            </a:pPr>
            <a:r>
              <a:rPr lang="ro-RO" sz="2000" b="1" dirty="0">
                <a:solidFill>
                  <a:srgbClr val="17375E"/>
                </a:solidFill>
                <a:latin typeface="Calibri"/>
                <a:cs typeface="Calibri"/>
              </a:rPr>
              <a:t>GRUPUL DE MODERNIZARE A ADMINISTRATIEI PUBLICE LOCALE</a:t>
            </a:r>
            <a:endParaRPr sz="2000" dirty="0">
              <a:latin typeface="Calibri"/>
              <a:cs typeface="Calibri"/>
            </a:endParaRPr>
          </a:p>
          <a:p>
            <a:pPr marL="64135" algn="ctr">
              <a:lnSpc>
                <a:spcPts val="3350"/>
              </a:lnSpc>
            </a:pP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INSTITUTIA</a:t>
            </a:r>
            <a:r>
              <a:rPr sz="2000" b="1" spc="-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FF0000"/>
                </a:solidFill>
                <a:latin typeface="Calibri"/>
                <a:cs typeface="Calibri"/>
              </a:rPr>
              <a:t>PREFECTULUI</a:t>
            </a:r>
            <a:r>
              <a:rPr sz="2000" b="1" spc="-114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JUDETULUI</a:t>
            </a:r>
            <a:r>
              <a:rPr sz="2000" b="1" spc="-1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MARAMURES</a:t>
            </a:r>
            <a:endParaRPr sz="20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sz="2000" b="1" dirty="0">
                <a:solidFill>
                  <a:srgbClr val="17375E"/>
                </a:solidFill>
                <a:latin typeface="Calibri"/>
                <a:cs typeface="Calibri"/>
              </a:rPr>
              <a:t>APRECIEREA</a:t>
            </a:r>
            <a:r>
              <a:rPr lang="ro-RO" sz="2000" b="1" dirty="0">
                <a:solidFill>
                  <a:srgbClr val="17375E"/>
                </a:solidFill>
                <a:latin typeface="Calibri"/>
                <a:cs typeface="Calibri"/>
              </a:rPr>
              <a:t> ACTIVITATII B.A.P.I.C.- MM</a:t>
            </a:r>
            <a:r>
              <a:rPr sz="2000" b="1" spc="-70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17375E"/>
                </a:solidFill>
                <a:latin typeface="Calibri"/>
                <a:cs typeface="Calibri"/>
              </a:rPr>
              <a:t>PE</a:t>
            </a:r>
            <a:r>
              <a:rPr sz="2000" b="1" spc="-30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17375E"/>
                </a:solidFill>
                <a:latin typeface="Calibri"/>
                <a:cs typeface="Calibri"/>
              </a:rPr>
              <a:t>ANUL</a:t>
            </a:r>
            <a:r>
              <a:rPr sz="2000" b="1" spc="-35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17375E"/>
                </a:solidFill>
                <a:latin typeface="Calibri"/>
                <a:cs typeface="Calibri"/>
              </a:rPr>
              <a:t>202</a:t>
            </a:r>
            <a:r>
              <a:rPr lang="ro-RO" sz="2000" b="1" spc="-20" dirty="0">
                <a:solidFill>
                  <a:srgbClr val="17375E"/>
                </a:solidFill>
                <a:latin typeface="Calibri"/>
                <a:cs typeface="Calibri"/>
              </a:rPr>
              <a:t>2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224" y="1497623"/>
            <a:ext cx="3900853" cy="50292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399" y="1524000"/>
            <a:ext cx="3920871" cy="372793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5334000"/>
            <a:ext cx="3920871" cy="12192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913557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8600" y="228600"/>
            <a:ext cx="8458200" cy="977832"/>
          </a:xfrm>
          <a:prstGeom prst="rect">
            <a:avLst/>
          </a:prstGeom>
          <a:noFill/>
          <a:ln w="25907">
            <a:noFill/>
          </a:ln>
        </p:spPr>
        <p:txBody>
          <a:bodyPr vert="horz" wrap="square" lIns="0" tIns="53975" rIns="0" bIns="0" rtlCol="0">
            <a:spAutoFit/>
          </a:bodyPr>
          <a:lstStyle/>
          <a:p>
            <a:pPr marL="2540" algn="ctr">
              <a:lnSpc>
                <a:spcPts val="3350"/>
              </a:lnSpc>
              <a:spcBef>
                <a:spcPts val="425"/>
              </a:spcBef>
            </a:pPr>
            <a:r>
              <a:rPr sz="2800" spc="-10" dirty="0">
                <a:solidFill>
                  <a:srgbClr val="FF0000"/>
                </a:solidFill>
                <a:latin typeface="Calibri"/>
                <a:cs typeface="Calibri"/>
              </a:rPr>
              <a:t>INTENSIFICAREA</a:t>
            </a:r>
            <a:r>
              <a:rPr sz="2800" spc="-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Calibri"/>
                <a:cs typeface="Calibri"/>
              </a:rPr>
              <a:t>COLABOR</a:t>
            </a:r>
            <a:r>
              <a:rPr lang="ro-RO" sz="2800" spc="-10" dirty="0">
                <a:solidFill>
                  <a:srgbClr val="FF0000"/>
                </a:solidFill>
                <a:latin typeface="Calibri"/>
                <a:cs typeface="Calibri"/>
              </a:rPr>
              <a:t>Ă</a:t>
            </a:r>
            <a:r>
              <a:rPr sz="2800" spc="-10" dirty="0">
                <a:solidFill>
                  <a:srgbClr val="FF0000"/>
                </a:solidFill>
                <a:latin typeface="Calibri"/>
                <a:cs typeface="Calibri"/>
              </a:rPr>
              <a:t>RII</a:t>
            </a:r>
            <a:r>
              <a:rPr sz="2800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spc="-25" dirty="0">
                <a:solidFill>
                  <a:srgbClr val="FF0000"/>
                </a:solidFill>
                <a:latin typeface="Calibri"/>
                <a:cs typeface="Calibri"/>
              </a:rPr>
              <a:t>CU</a:t>
            </a:r>
            <a:endParaRPr sz="2800" dirty="0">
              <a:latin typeface="Calibri"/>
              <a:cs typeface="Calibri"/>
            </a:endParaRPr>
          </a:p>
          <a:p>
            <a:pPr algn="ctr">
              <a:lnSpc>
                <a:spcPts val="3829"/>
              </a:lnSpc>
              <a:tabLst>
                <a:tab pos="3872229" algn="l"/>
              </a:tabLst>
            </a:pP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CAMERA</a:t>
            </a:r>
            <a:r>
              <a:rPr sz="32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32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FF0000"/>
                </a:solidFill>
                <a:latin typeface="Calibri"/>
                <a:cs typeface="Calibri"/>
              </a:rPr>
              <a:t>CONTURI</a:t>
            </a: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	</a:t>
            </a:r>
            <a:r>
              <a:rPr sz="3200" b="1" spc="-10" dirty="0">
                <a:solidFill>
                  <a:srgbClr val="FF0000"/>
                </a:solidFill>
                <a:latin typeface="Calibri"/>
                <a:cs typeface="Calibri"/>
              </a:rPr>
              <a:t>MARAMURE</a:t>
            </a:r>
            <a:r>
              <a:rPr lang="ro-RO" sz="3200" b="1" spc="-10" dirty="0">
                <a:solidFill>
                  <a:srgbClr val="FF0000"/>
                </a:solidFill>
                <a:latin typeface="Calibri"/>
                <a:cs typeface="Calibri"/>
              </a:rPr>
              <a:t>Ș</a:t>
            </a:r>
            <a:endParaRPr sz="3200" dirty="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" y="1371600"/>
            <a:ext cx="4191000" cy="5105400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371600"/>
            <a:ext cx="4114800" cy="5105400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7620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noFill/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60221" y="167555"/>
            <a:ext cx="8823557" cy="1318951"/>
          </a:xfrm>
          <a:prstGeom prst="rect">
            <a:avLst/>
          </a:prstGeom>
          <a:noFill/>
          <a:ln w="25907">
            <a:noFill/>
          </a:ln>
        </p:spPr>
        <p:txBody>
          <a:bodyPr vert="horz" wrap="square" lIns="0" tIns="2038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605"/>
              </a:spcBef>
            </a:pPr>
            <a:r>
              <a:rPr lang="ro-RO" sz="2400" b="1" spc="-30" dirty="0">
                <a:solidFill>
                  <a:schemeClr val="tx1"/>
                </a:solidFill>
                <a:latin typeface="Calibri"/>
                <a:cs typeface="Calibri"/>
              </a:rPr>
              <a:t>MISIUNI DE AUDIT PUBLIC INTERN DERULATE  DE BIROUL DE AUDIT PUBLIC INTERN  AL ACoR MM ÎN ANUL 2022</a:t>
            </a:r>
          </a:p>
          <a:p>
            <a:pPr algn="ctr">
              <a:lnSpc>
                <a:spcPct val="100000"/>
              </a:lnSpc>
              <a:spcBef>
                <a:spcPts val="1605"/>
              </a:spcBef>
            </a:pPr>
            <a:endParaRPr sz="1100" b="1" dirty="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6200" y="1295400"/>
            <a:ext cx="8915399" cy="5410200"/>
            <a:chOff x="987552" y="1345691"/>
            <a:chExt cx="7455534" cy="4669790"/>
          </a:xfrm>
          <a:noFill/>
        </p:grpSpPr>
        <p:sp>
          <p:nvSpPr>
            <p:cNvPr id="5" name="object 5"/>
            <p:cNvSpPr/>
            <p:nvPr/>
          </p:nvSpPr>
          <p:spPr>
            <a:xfrm>
              <a:off x="1000506" y="1358645"/>
              <a:ext cx="7429500" cy="4643755"/>
            </a:xfrm>
            <a:custGeom>
              <a:avLst/>
              <a:gdLst/>
              <a:ahLst/>
              <a:cxnLst/>
              <a:rect l="l" t="t" r="r" b="b"/>
              <a:pathLst>
                <a:path w="7429500" h="4643755">
                  <a:moveTo>
                    <a:pt x="7429500" y="0"/>
                  </a:moveTo>
                  <a:lnTo>
                    <a:pt x="0" y="0"/>
                  </a:lnTo>
                  <a:lnTo>
                    <a:pt x="0" y="4643628"/>
                  </a:lnTo>
                  <a:lnTo>
                    <a:pt x="7429500" y="4643628"/>
                  </a:lnTo>
                  <a:lnTo>
                    <a:pt x="742950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00506" y="1358645"/>
              <a:ext cx="7429500" cy="4643755"/>
            </a:xfrm>
            <a:custGeom>
              <a:avLst/>
              <a:gdLst/>
              <a:ahLst/>
              <a:cxnLst/>
              <a:rect l="l" t="t" r="r" b="b"/>
              <a:pathLst>
                <a:path w="7429500" h="4643755">
                  <a:moveTo>
                    <a:pt x="0" y="4643628"/>
                  </a:moveTo>
                  <a:lnTo>
                    <a:pt x="7429500" y="4643628"/>
                  </a:lnTo>
                  <a:lnTo>
                    <a:pt x="7429500" y="0"/>
                  </a:lnTo>
                  <a:lnTo>
                    <a:pt x="0" y="0"/>
                  </a:lnTo>
                  <a:lnTo>
                    <a:pt x="0" y="4643628"/>
                  </a:lnTo>
                  <a:close/>
                </a:path>
              </a:pathLst>
            </a:custGeom>
            <a:grpFill/>
            <a:ln w="25908">
              <a:noFill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787145" y="1844167"/>
            <a:ext cx="7554799" cy="25141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65100" marR="5080" indent="-153035" algn="ctr">
              <a:lnSpc>
                <a:spcPct val="100000"/>
              </a:lnSpc>
              <a:spcBef>
                <a:spcPts val="105"/>
              </a:spcBef>
              <a:buChar char="•"/>
              <a:tabLst>
                <a:tab pos="306705" algn="l"/>
              </a:tabLst>
            </a:pPr>
            <a:endParaRPr lang="ro-RO" sz="4000" dirty="0">
              <a:solidFill>
                <a:srgbClr val="FFFF00"/>
              </a:solidFill>
              <a:latin typeface="Times New Roman"/>
              <a:cs typeface="Times New Roman"/>
            </a:endParaRPr>
          </a:p>
          <a:p>
            <a:pPr marL="165100" marR="5080" indent="-153035" algn="ctr">
              <a:lnSpc>
                <a:spcPct val="100000"/>
              </a:lnSpc>
              <a:spcBef>
                <a:spcPts val="105"/>
              </a:spcBef>
              <a:buChar char="•"/>
              <a:tabLst>
                <a:tab pos="306705" algn="l"/>
              </a:tabLst>
            </a:pPr>
            <a:endParaRPr lang="ro-RO" sz="4000" dirty="0">
              <a:solidFill>
                <a:srgbClr val="FFFF00"/>
              </a:solidFill>
              <a:latin typeface="Times New Roman"/>
              <a:cs typeface="Times New Roman"/>
            </a:endParaRPr>
          </a:p>
          <a:p>
            <a:pPr marL="165100" marR="5080" indent="-153035" algn="ctr">
              <a:lnSpc>
                <a:spcPct val="100000"/>
              </a:lnSpc>
              <a:spcBef>
                <a:spcPts val="105"/>
              </a:spcBef>
              <a:buChar char="•"/>
              <a:tabLst>
                <a:tab pos="306705" algn="l"/>
              </a:tabLst>
            </a:pPr>
            <a:endParaRPr lang="ro-RO" sz="4000" dirty="0">
              <a:solidFill>
                <a:srgbClr val="FFFF00"/>
              </a:solidFill>
              <a:latin typeface="Times New Roman"/>
              <a:cs typeface="Times New Roman"/>
            </a:endParaRPr>
          </a:p>
          <a:p>
            <a:pPr marL="165100" marR="5080" indent="-153035" algn="ctr">
              <a:lnSpc>
                <a:spcPct val="100000"/>
              </a:lnSpc>
              <a:spcBef>
                <a:spcPts val="105"/>
              </a:spcBef>
              <a:buChar char="•"/>
              <a:tabLst>
                <a:tab pos="306705" algn="l"/>
              </a:tabLst>
            </a:pPr>
            <a:r>
              <a:rPr lang="ro-RO" sz="400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endParaRPr sz="4000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5462" y="2227298"/>
            <a:ext cx="3653738" cy="3045657"/>
          </a:xfrm>
          <a:prstGeom prst="rect">
            <a:avLst/>
          </a:prstGeom>
        </p:spPr>
      </p:pic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2316849"/>
              </p:ext>
            </p:extLst>
          </p:nvPr>
        </p:nvGraphicFramePr>
        <p:xfrm>
          <a:off x="450692" y="1795096"/>
          <a:ext cx="4514390" cy="3619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Rectangle 10"/>
          <p:cNvSpPr/>
          <p:nvPr/>
        </p:nvSpPr>
        <p:spPr>
          <a:xfrm>
            <a:off x="5157034" y="1555313"/>
            <a:ext cx="3605965" cy="48693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b="1" dirty="0">
                <a:solidFill>
                  <a:srgbClr val="FF0000"/>
                </a:solidFill>
              </a:rPr>
              <a:t>RECOMANDĂRI FORMULATE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185462" y="5448483"/>
            <a:ext cx="3677184" cy="70839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b="1" dirty="0">
                <a:solidFill>
                  <a:srgbClr val="FF0000"/>
                </a:solidFill>
              </a:rPr>
              <a:t>TOTAL RECOMANDARI = 950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92329" y="1917099"/>
            <a:ext cx="10668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solidFill>
                  <a:srgbClr val="FF0000"/>
                </a:solidFill>
              </a:rPr>
              <a:t>TRIM I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0865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noFill/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67891" y="144018"/>
            <a:ext cx="8884268" cy="1067600"/>
          </a:xfrm>
          <a:prstGeom prst="rect">
            <a:avLst/>
          </a:prstGeom>
          <a:noFill/>
          <a:ln w="25907">
            <a:noFill/>
          </a:ln>
        </p:spPr>
        <p:txBody>
          <a:bodyPr vert="horz" wrap="square" lIns="0" tIns="2038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605"/>
              </a:spcBef>
            </a:pPr>
            <a:r>
              <a:rPr lang="ro-RO" sz="2800" b="1" spc="-30" dirty="0">
                <a:solidFill>
                  <a:schemeClr val="tx1"/>
                </a:solidFill>
                <a:latin typeface="Calibri"/>
                <a:cs typeface="Calibri"/>
              </a:rPr>
              <a:t>SITUATIA CENTRALIZATOARE SI PROPUNERI DE IMBUNATATIREA ACTIVITATII </a:t>
            </a:r>
            <a:endParaRPr sz="2800" b="1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52400" y="1371600"/>
            <a:ext cx="8915400" cy="5334000"/>
            <a:chOff x="987552" y="1345691"/>
            <a:chExt cx="7455534" cy="4669790"/>
          </a:xfrm>
          <a:noFill/>
        </p:grpSpPr>
        <p:sp>
          <p:nvSpPr>
            <p:cNvPr id="5" name="object 5"/>
            <p:cNvSpPr/>
            <p:nvPr/>
          </p:nvSpPr>
          <p:spPr>
            <a:xfrm>
              <a:off x="1000506" y="1358645"/>
              <a:ext cx="7429500" cy="4643755"/>
            </a:xfrm>
            <a:custGeom>
              <a:avLst/>
              <a:gdLst/>
              <a:ahLst/>
              <a:cxnLst/>
              <a:rect l="l" t="t" r="r" b="b"/>
              <a:pathLst>
                <a:path w="7429500" h="4643755">
                  <a:moveTo>
                    <a:pt x="7429500" y="0"/>
                  </a:moveTo>
                  <a:lnTo>
                    <a:pt x="0" y="0"/>
                  </a:lnTo>
                  <a:lnTo>
                    <a:pt x="0" y="4643628"/>
                  </a:lnTo>
                  <a:lnTo>
                    <a:pt x="7429500" y="4643628"/>
                  </a:lnTo>
                  <a:lnTo>
                    <a:pt x="742950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00506" y="1358645"/>
              <a:ext cx="7429500" cy="4643755"/>
            </a:xfrm>
            <a:custGeom>
              <a:avLst/>
              <a:gdLst/>
              <a:ahLst/>
              <a:cxnLst/>
              <a:rect l="l" t="t" r="r" b="b"/>
              <a:pathLst>
                <a:path w="7429500" h="4643755">
                  <a:moveTo>
                    <a:pt x="0" y="4643628"/>
                  </a:moveTo>
                  <a:lnTo>
                    <a:pt x="7429500" y="4643628"/>
                  </a:lnTo>
                  <a:lnTo>
                    <a:pt x="7429500" y="0"/>
                  </a:lnTo>
                  <a:lnTo>
                    <a:pt x="0" y="0"/>
                  </a:lnTo>
                  <a:lnTo>
                    <a:pt x="0" y="4643628"/>
                  </a:lnTo>
                  <a:close/>
                </a:path>
              </a:pathLst>
            </a:custGeom>
            <a:grpFill/>
            <a:ln w="25908">
              <a:noFill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787145" y="1844167"/>
            <a:ext cx="7554799" cy="25141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65100" marR="5080" indent="-153035" algn="ctr">
              <a:lnSpc>
                <a:spcPct val="100000"/>
              </a:lnSpc>
              <a:spcBef>
                <a:spcPts val="105"/>
              </a:spcBef>
              <a:buChar char="•"/>
              <a:tabLst>
                <a:tab pos="306705" algn="l"/>
              </a:tabLst>
            </a:pPr>
            <a:endParaRPr lang="ro-RO" sz="4000" dirty="0">
              <a:solidFill>
                <a:srgbClr val="FFFF00"/>
              </a:solidFill>
              <a:latin typeface="Times New Roman"/>
              <a:cs typeface="Times New Roman"/>
            </a:endParaRPr>
          </a:p>
          <a:p>
            <a:pPr marL="165100" marR="5080" indent="-153035" algn="ctr">
              <a:lnSpc>
                <a:spcPct val="100000"/>
              </a:lnSpc>
              <a:spcBef>
                <a:spcPts val="105"/>
              </a:spcBef>
              <a:buChar char="•"/>
              <a:tabLst>
                <a:tab pos="306705" algn="l"/>
              </a:tabLst>
            </a:pPr>
            <a:endParaRPr lang="ro-RO" sz="4000" dirty="0">
              <a:solidFill>
                <a:srgbClr val="FFFF00"/>
              </a:solidFill>
              <a:latin typeface="Times New Roman"/>
              <a:cs typeface="Times New Roman"/>
            </a:endParaRPr>
          </a:p>
          <a:p>
            <a:pPr marL="165100" marR="5080" indent="-153035" algn="ctr">
              <a:lnSpc>
                <a:spcPct val="100000"/>
              </a:lnSpc>
              <a:spcBef>
                <a:spcPts val="105"/>
              </a:spcBef>
              <a:buChar char="•"/>
              <a:tabLst>
                <a:tab pos="306705" algn="l"/>
              </a:tabLst>
            </a:pPr>
            <a:endParaRPr lang="ro-RO" sz="4000" dirty="0">
              <a:solidFill>
                <a:srgbClr val="FFFF00"/>
              </a:solidFill>
              <a:latin typeface="Times New Roman"/>
              <a:cs typeface="Times New Roman"/>
            </a:endParaRPr>
          </a:p>
          <a:p>
            <a:pPr marL="165100" marR="5080" indent="-153035" algn="ctr">
              <a:lnSpc>
                <a:spcPct val="100000"/>
              </a:lnSpc>
              <a:spcBef>
                <a:spcPts val="105"/>
              </a:spcBef>
              <a:buChar char="•"/>
              <a:tabLst>
                <a:tab pos="306705" algn="l"/>
              </a:tabLst>
            </a:pPr>
            <a:r>
              <a:rPr lang="ro-RO" sz="400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endParaRPr sz="4000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2944" y="1447799"/>
            <a:ext cx="4048254" cy="5066251"/>
          </a:xfrm>
          <a:prstGeom prst="rect">
            <a:avLst/>
          </a:prstGeom>
        </p:spPr>
      </p:pic>
      <p:graphicFrame>
        <p:nvGraphicFramePr>
          <p:cNvPr id="11" name="Chart 10"/>
          <p:cNvGraphicFramePr>
            <a:graphicFrameLocks/>
          </p:cNvGraphicFramePr>
          <p:nvPr/>
        </p:nvGraphicFramePr>
        <p:xfrm>
          <a:off x="304800" y="1447800"/>
          <a:ext cx="4419599" cy="5066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759169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noFill/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52400" y="152400"/>
            <a:ext cx="8915400" cy="6553200"/>
            <a:chOff x="987552" y="1345691"/>
            <a:chExt cx="7455534" cy="4669790"/>
          </a:xfrm>
          <a:noFill/>
        </p:grpSpPr>
        <p:sp>
          <p:nvSpPr>
            <p:cNvPr id="5" name="object 5"/>
            <p:cNvSpPr/>
            <p:nvPr/>
          </p:nvSpPr>
          <p:spPr>
            <a:xfrm>
              <a:off x="1000506" y="1358645"/>
              <a:ext cx="7429500" cy="4643755"/>
            </a:xfrm>
            <a:custGeom>
              <a:avLst/>
              <a:gdLst/>
              <a:ahLst/>
              <a:cxnLst/>
              <a:rect l="l" t="t" r="r" b="b"/>
              <a:pathLst>
                <a:path w="7429500" h="4643755">
                  <a:moveTo>
                    <a:pt x="7429500" y="0"/>
                  </a:moveTo>
                  <a:lnTo>
                    <a:pt x="0" y="0"/>
                  </a:lnTo>
                  <a:lnTo>
                    <a:pt x="0" y="4643628"/>
                  </a:lnTo>
                  <a:lnTo>
                    <a:pt x="7429500" y="4643628"/>
                  </a:lnTo>
                  <a:lnTo>
                    <a:pt x="742950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00506" y="1358645"/>
              <a:ext cx="7429500" cy="4643755"/>
            </a:xfrm>
            <a:custGeom>
              <a:avLst/>
              <a:gdLst/>
              <a:ahLst/>
              <a:cxnLst/>
              <a:rect l="l" t="t" r="r" b="b"/>
              <a:pathLst>
                <a:path w="7429500" h="4643755">
                  <a:moveTo>
                    <a:pt x="0" y="4643628"/>
                  </a:moveTo>
                  <a:lnTo>
                    <a:pt x="7429500" y="4643628"/>
                  </a:lnTo>
                  <a:lnTo>
                    <a:pt x="7429500" y="0"/>
                  </a:lnTo>
                  <a:lnTo>
                    <a:pt x="0" y="0"/>
                  </a:lnTo>
                  <a:lnTo>
                    <a:pt x="0" y="4643628"/>
                  </a:lnTo>
                  <a:close/>
                </a:path>
              </a:pathLst>
            </a:custGeom>
            <a:grpFill/>
            <a:ln w="25908">
              <a:noFill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787145" y="1844167"/>
            <a:ext cx="7554799" cy="25141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65100" marR="5080" indent="-153035" algn="ctr">
              <a:lnSpc>
                <a:spcPct val="100000"/>
              </a:lnSpc>
              <a:spcBef>
                <a:spcPts val="105"/>
              </a:spcBef>
              <a:buChar char="•"/>
              <a:tabLst>
                <a:tab pos="306705" algn="l"/>
              </a:tabLst>
            </a:pPr>
            <a:endParaRPr lang="ro-RO" sz="4000" dirty="0">
              <a:solidFill>
                <a:srgbClr val="FFFF00"/>
              </a:solidFill>
              <a:latin typeface="Times New Roman"/>
              <a:cs typeface="Times New Roman"/>
            </a:endParaRPr>
          </a:p>
          <a:p>
            <a:pPr marL="165100" marR="5080" indent="-153035" algn="ctr">
              <a:lnSpc>
                <a:spcPct val="100000"/>
              </a:lnSpc>
              <a:spcBef>
                <a:spcPts val="105"/>
              </a:spcBef>
              <a:buChar char="•"/>
              <a:tabLst>
                <a:tab pos="306705" algn="l"/>
              </a:tabLst>
            </a:pPr>
            <a:endParaRPr lang="ro-RO" sz="4000" dirty="0">
              <a:solidFill>
                <a:srgbClr val="FFFF00"/>
              </a:solidFill>
              <a:latin typeface="Times New Roman"/>
              <a:cs typeface="Times New Roman"/>
            </a:endParaRPr>
          </a:p>
          <a:p>
            <a:pPr marL="165100" marR="5080" indent="-153035" algn="ctr">
              <a:lnSpc>
                <a:spcPct val="100000"/>
              </a:lnSpc>
              <a:spcBef>
                <a:spcPts val="105"/>
              </a:spcBef>
              <a:buChar char="•"/>
              <a:tabLst>
                <a:tab pos="306705" algn="l"/>
              </a:tabLst>
            </a:pPr>
            <a:endParaRPr lang="ro-RO" sz="4000" dirty="0">
              <a:solidFill>
                <a:srgbClr val="FFFF00"/>
              </a:solidFill>
              <a:latin typeface="Times New Roman"/>
              <a:cs typeface="Times New Roman"/>
            </a:endParaRPr>
          </a:p>
          <a:p>
            <a:pPr marL="165100" marR="5080" indent="-153035" algn="ctr">
              <a:lnSpc>
                <a:spcPct val="100000"/>
              </a:lnSpc>
              <a:spcBef>
                <a:spcPts val="105"/>
              </a:spcBef>
              <a:buChar char="•"/>
              <a:tabLst>
                <a:tab pos="306705" algn="l"/>
              </a:tabLst>
            </a:pPr>
            <a:r>
              <a:rPr lang="ro-RO" sz="400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endParaRPr sz="4000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9255949"/>
              </p:ext>
            </p:extLst>
          </p:nvPr>
        </p:nvGraphicFramePr>
        <p:xfrm>
          <a:off x="609600" y="762000"/>
          <a:ext cx="79248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108053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noFill/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91798" y="170367"/>
            <a:ext cx="8946065" cy="6611433"/>
            <a:chOff x="1000506" y="1358645"/>
            <a:chExt cx="7429500" cy="4766714"/>
          </a:xfrm>
          <a:noFill/>
        </p:grpSpPr>
        <p:sp>
          <p:nvSpPr>
            <p:cNvPr id="5" name="object 5"/>
            <p:cNvSpPr/>
            <p:nvPr/>
          </p:nvSpPr>
          <p:spPr>
            <a:xfrm>
              <a:off x="1000506" y="1358645"/>
              <a:ext cx="7429500" cy="4643755"/>
            </a:xfrm>
            <a:custGeom>
              <a:avLst/>
              <a:gdLst/>
              <a:ahLst/>
              <a:cxnLst/>
              <a:rect l="l" t="t" r="r" b="b"/>
              <a:pathLst>
                <a:path w="7429500" h="4643755">
                  <a:moveTo>
                    <a:pt x="7429500" y="0"/>
                  </a:moveTo>
                  <a:lnTo>
                    <a:pt x="0" y="0"/>
                  </a:lnTo>
                  <a:lnTo>
                    <a:pt x="0" y="4643628"/>
                  </a:lnTo>
                  <a:lnTo>
                    <a:pt x="7429500" y="4643628"/>
                  </a:lnTo>
                  <a:lnTo>
                    <a:pt x="742950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00506" y="1358645"/>
              <a:ext cx="7429500" cy="4766714"/>
            </a:xfrm>
            <a:custGeom>
              <a:avLst/>
              <a:gdLst/>
              <a:ahLst/>
              <a:cxnLst/>
              <a:rect l="l" t="t" r="r" b="b"/>
              <a:pathLst>
                <a:path w="7429500" h="4643755">
                  <a:moveTo>
                    <a:pt x="0" y="4643628"/>
                  </a:moveTo>
                  <a:lnTo>
                    <a:pt x="7429500" y="4643628"/>
                  </a:lnTo>
                  <a:lnTo>
                    <a:pt x="7429500" y="0"/>
                  </a:lnTo>
                  <a:lnTo>
                    <a:pt x="0" y="0"/>
                  </a:lnTo>
                  <a:lnTo>
                    <a:pt x="0" y="4643628"/>
                  </a:lnTo>
                  <a:close/>
                </a:path>
              </a:pathLst>
            </a:custGeom>
            <a:grpFill/>
            <a:ln w="25908">
              <a:noFill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787145" y="1844167"/>
            <a:ext cx="7554799" cy="25141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65100" marR="5080" indent="-153035" algn="ctr">
              <a:lnSpc>
                <a:spcPct val="100000"/>
              </a:lnSpc>
              <a:spcBef>
                <a:spcPts val="105"/>
              </a:spcBef>
              <a:buChar char="•"/>
              <a:tabLst>
                <a:tab pos="306705" algn="l"/>
              </a:tabLst>
            </a:pPr>
            <a:endParaRPr lang="ro-RO" sz="4000" dirty="0">
              <a:solidFill>
                <a:srgbClr val="FFFF00"/>
              </a:solidFill>
              <a:latin typeface="Times New Roman"/>
              <a:cs typeface="Times New Roman"/>
            </a:endParaRPr>
          </a:p>
          <a:p>
            <a:pPr marL="165100" marR="5080" indent="-153035" algn="ctr">
              <a:lnSpc>
                <a:spcPct val="100000"/>
              </a:lnSpc>
              <a:spcBef>
                <a:spcPts val="105"/>
              </a:spcBef>
              <a:buChar char="•"/>
              <a:tabLst>
                <a:tab pos="306705" algn="l"/>
              </a:tabLst>
            </a:pPr>
            <a:endParaRPr lang="ro-RO" sz="4000" dirty="0">
              <a:solidFill>
                <a:srgbClr val="FFFF00"/>
              </a:solidFill>
              <a:latin typeface="Times New Roman"/>
              <a:cs typeface="Times New Roman"/>
            </a:endParaRPr>
          </a:p>
          <a:p>
            <a:pPr marL="165100" marR="5080" indent="-153035" algn="ctr">
              <a:lnSpc>
                <a:spcPct val="100000"/>
              </a:lnSpc>
              <a:spcBef>
                <a:spcPts val="105"/>
              </a:spcBef>
              <a:buChar char="•"/>
              <a:tabLst>
                <a:tab pos="306705" algn="l"/>
              </a:tabLst>
            </a:pPr>
            <a:endParaRPr lang="ro-RO" sz="4000" dirty="0">
              <a:solidFill>
                <a:srgbClr val="FFFF00"/>
              </a:solidFill>
              <a:latin typeface="Times New Roman"/>
              <a:cs typeface="Times New Roman"/>
            </a:endParaRPr>
          </a:p>
          <a:p>
            <a:pPr marL="165100" marR="5080" indent="-153035" algn="ctr">
              <a:lnSpc>
                <a:spcPct val="100000"/>
              </a:lnSpc>
              <a:spcBef>
                <a:spcPts val="105"/>
              </a:spcBef>
              <a:buChar char="•"/>
              <a:tabLst>
                <a:tab pos="306705" algn="l"/>
              </a:tabLst>
            </a:pPr>
            <a:r>
              <a:rPr lang="ro-RO" sz="400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endParaRPr sz="4000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6676322"/>
              </p:ext>
            </p:extLst>
          </p:nvPr>
        </p:nvGraphicFramePr>
        <p:xfrm>
          <a:off x="228600" y="381000"/>
          <a:ext cx="8686800" cy="63066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615215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noFill/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91798" y="170367"/>
            <a:ext cx="8946065" cy="6611433"/>
            <a:chOff x="1000506" y="1358645"/>
            <a:chExt cx="7429500" cy="4766714"/>
          </a:xfrm>
          <a:noFill/>
        </p:grpSpPr>
        <p:sp>
          <p:nvSpPr>
            <p:cNvPr id="5" name="object 5"/>
            <p:cNvSpPr/>
            <p:nvPr/>
          </p:nvSpPr>
          <p:spPr>
            <a:xfrm>
              <a:off x="1000506" y="1358645"/>
              <a:ext cx="7429500" cy="4643755"/>
            </a:xfrm>
            <a:custGeom>
              <a:avLst/>
              <a:gdLst/>
              <a:ahLst/>
              <a:cxnLst/>
              <a:rect l="l" t="t" r="r" b="b"/>
              <a:pathLst>
                <a:path w="7429500" h="4643755">
                  <a:moveTo>
                    <a:pt x="7429500" y="0"/>
                  </a:moveTo>
                  <a:lnTo>
                    <a:pt x="0" y="0"/>
                  </a:lnTo>
                  <a:lnTo>
                    <a:pt x="0" y="4643628"/>
                  </a:lnTo>
                  <a:lnTo>
                    <a:pt x="7429500" y="4643628"/>
                  </a:lnTo>
                  <a:lnTo>
                    <a:pt x="742950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00506" y="1358645"/>
              <a:ext cx="7429500" cy="4766714"/>
            </a:xfrm>
            <a:custGeom>
              <a:avLst/>
              <a:gdLst/>
              <a:ahLst/>
              <a:cxnLst/>
              <a:rect l="l" t="t" r="r" b="b"/>
              <a:pathLst>
                <a:path w="7429500" h="4643755">
                  <a:moveTo>
                    <a:pt x="0" y="4643628"/>
                  </a:moveTo>
                  <a:lnTo>
                    <a:pt x="7429500" y="4643628"/>
                  </a:lnTo>
                  <a:lnTo>
                    <a:pt x="7429500" y="0"/>
                  </a:lnTo>
                  <a:lnTo>
                    <a:pt x="0" y="0"/>
                  </a:lnTo>
                  <a:lnTo>
                    <a:pt x="0" y="4643628"/>
                  </a:lnTo>
                  <a:close/>
                </a:path>
              </a:pathLst>
            </a:custGeom>
            <a:grpFill/>
            <a:ln w="25908">
              <a:noFill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787145" y="1844167"/>
            <a:ext cx="7554799" cy="25141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65100" marR="5080" indent="-153035" algn="ctr">
              <a:lnSpc>
                <a:spcPct val="100000"/>
              </a:lnSpc>
              <a:spcBef>
                <a:spcPts val="105"/>
              </a:spcBef>
              <a:buChar char="•"/>
              <a:tabLst>
                <a:tab pos="306705" algn="l"/>
              </a:tabLst>
            </a:pPr>
            <a:endParaRPr lang="ro-RO" sz="4000" dirty="0">
              <a:solidFill>
                <a:srgbClr val="FFFF00"/>
              </a:solidFill>
              <a:latin typeface="Times New Roman"/>
              <a:cs typeface="Times New Roman"/>
            </a:endParaRPr>
          </a:p>
          <a:p>
            <a:pPr marL="165100" marR="5080" indent="-153035" algn="ctr">
              <a:lnSpc>
                <a:spcPct val="100000"/>
              </a:lnSpc>
              <a:spcBef>
                <a:spcPts val="105"/>
              </a:spcBef>
              <a:buChar char="•"/>
              <a:tabLst>
                <a:tab pos="306705" algn="l"/>
              </a:tabLst>
            </a:pPr>
            <a:endParaRPr lang="ro-RO" sz="4000" dirty="0">
              <a:solidFill>
                <a:srgbClr val="FFFF00"/>
              </a:solidFill>
              <a:latin typeface="Times New Roman"/>
              <a:cs typeface="Times New Roman"/>
            </a:endParaRPr>
          </a:p>
          <a:p>
            <a:pPr marL="165100" marR="5080" indent="-153035" algn="ctr">
              <a:lnSpc>
                <a:spcPct val="100000"/>
              </a:lnSpc>
              <a:spcBef>
                <a:spcPts val="105"/>
              </a:spcBef>
              <a:buChar char="•"/>
              <a:tabLst>
                <a:tab pos="306705" algn="l"/>
              </a:tabLst>
            </a:pPr>
            <a:endParaRPr lang="ro-RO" sz="4000" dirty="0">
              <a:solidFill>
                <a:srgbClr val="FFFF00"/>
              </a:solidFill>
              <a:latin typeface="Times New Roman"/>
              <a:cs typeface="Times New Roman"/>
            </a:endParaRPr>
          </a:p>
          <a:p>
            <a:pPr marL="165100" marR="5080" indent="-153035" algn="ctr">
              <a:lnSpc>
                <a:spcPct val="100000"/>
              </a:lnSpc>
              <a:spcBef>
                <a:spcPts val="105"/>
              </a:spcBef>
              <a:buChar char="•"/>
              <a:tabLst>
                <a:tab pos="306705" algn="l"/>
              </a:tabLst>
            </a:pPr>
            <a:r>
              <a:rPr lang="ro-RO" sz="400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endParaRPr sz="4000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0274674"/>
              </p:ext>
            </p:extLst>
          </p:nvPr>
        </p:nvGraphicFramePr>
        <p:xfrm>
          <a:off x="304800" y="246744"/>
          <a:ext cx="8610600" cy="60778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001676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8600" y="76200"/>
            <a:ext cx="8458200" cy="926536"/>
          </a:xfrm>
          <a:prstGeom prst="rect">
            <a:avLst/>
          </a:prstGeom>
          <a:noFill/>
          <a:ln w="25907">
            <a:noFill/>
          </a:ln>
        </p:spPr>
        <p:txBody>
          <a:bodyPr vert="horz" wrap="square" lIns="0" tIns="53975" rIns="0" bIns="0" rtlCol="0">
            <a:spAutoFit/>
          </a:bodyPr>
          <a:lstStyle/>
          <a:p>
            <a:pPr marL="2540" algn="ctr">
              <a:lnSpc>
                <a:spcPts val="3350"/>
              </a:lnSpc>
              <a:spcBef>
                <a:spcPts val="425"/>
              </a:spcBef>
            </a:pPr>
            <a:r>
              <a:rPr lang="ro-RO" sz="2800" b="1" spc="-10" dirty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BIROUL DE AUDIT PUBLIC INTERN IN COOPERARE AL FILIALEI JUDETENE A.Co.R. MARAMUREȘ</a:t>
            </a:r>
            <a:endParaRPr sz="3200" b="1" dirty="0">
              <a:solidFill>
                <a:schemeClr val="accent2">
                  <a:lumMod val="75000"/>
                </a:schemeClr>
              </a:solidFill>
              <a:latin typeface="Calibri"/>
              <a:cs typeface="Calibri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600200"/>
            <a:ext cx="4135315" cy="3733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54" y="1608992"/>
            <a:ext cx="4191000" cy="3733800"/>
          </a:xfrm>
          <a:prstGeom prst="rect">
            <a:avLst/>
          </a:prstGeom>
        </p:spPr>
      </p:pic>
      <p:sp>
        <p:nvSpPr>
          <p:cNvPr id="7" name="object 2"/>
          <p:cNvSpPr txBox="1"/>
          <p:nvPr/>
        </p:nvSpPr>
        <p:spPr>
          <a:xfrm>
            <a:off x="228600" y="5715000"/>
            <a:ext cx="8572500" cy="977832"/>
          </a:xfrm>
          <a:prstGeom prst="rect">
            <a:avLst/>
          </a:prstGeom>
          <a:noFill/>
          <a:ln w="25907">
            <a:noFill/>
          </a:ln>
        </p:spPr>
        <p:txBody>
          <a:bodyPr vert="horz" wrap="square" lIns="0" tIns="53975" rIns="0" bIns="0" rtlCol="0">
            <a:spAutoFit/>
          </a:bodyPr>
          <a:lstStyle/>
          <a:p>
            <a:pPr marL="2540" algn="ctr">
              <a:lnSpc>
                <a:spcPts val="3350"/>
              </a:lnSpc>
              <a:spcBef>
                <a:spcPts val="425"/>
              </a:spcBef>
            </a:pPr>
            <a:r>
              <a:rPr lang="ro-RO" sz="2400" b="1" spc="-10" dirty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NE STRADUIM SA FIM </a:t>
            </a:r>
          </a:p>
          <a:p>
            <a:pPr marL="2540" algn="ctr">
              <a:lnSpc>
                <a:spcPts val="3350"/>
              </a:lnSpc>
              <a:spcBef>
                <a:spcPts val="425"/>
              </a:spcBef>
            </a:pPr>
            <a:r>
              <a:rPr lang="ro-RO" sz="2400" b="1" spc="-10" dirty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 EXEMPLU DE ORDINE SI DISCIPLINA LA LOCUL DE MUNCA </a:t>
            </a:r>
            <a:endParaRPr sz="2800" b="1" dirty="0">
              <a:solidFill>
                <a:schemeClr val="accent2">
                  <a:lumMod val="7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8200" y="1144672"/>
            <a:ext cx="72390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3600" b="1" dirty="0">
                <a:solidFill>
                  <a:srgbClr val="FF0000"/>
                </a:solidFill>
              </a:rPr>
              <a:t>ACEȘTIA  SUNTEM NOI... 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6922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2222" y="5950458"/>
            <a:ext cx="8641080" cy="584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2859">
            <a:solidFill>
              <a:srgbClr val="4F81BC"/>
            </a:solidFill>
          </a:ln>
        </p:spPr>
        <p:txBody>
          <a:bodyPr vert="horz" wrap="square" lIns="0" tIns="20320" rIns="0" bIns="0" rtlCol="0">
            <a:spAutoFit/>
          </a:bodyPr>
          <a:lstStyle/>
          <a:p>
            <a:pPr marL="407034">
              <a:lnSpc>
                <a:spcPct val="100000"/>
              </a:lnSpc>
              <a:spcBef>
                <a:spcPts val="160"/>
              </a:spcBef>
              <a:tabLst>
                <a:tab pos="3166745" algn="l"/>
              </a:tabLst>
            </a:pP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AICI</a:t>
            </a:r>
            <a:r>
              <a:rPr sz="32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AM </a:t>
            </a:r>
            <a:r>
              <a:rPr sz="3200" b="1" spc="-10" dirty="0">
                <a:solidFill>
                  <a:srgbClr val="FF0000"/>
                </a:solidFill>
                <a:latin typeface="Calibri"/>
                <a:cs typeface="Calibri"/>
              </a:rPr>
              <a:t>AJUNS</a:t>
            </a: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	-</a:t>
            </a:r>
            <a:r>
              <a:rPr sz="32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PE</a:t>
            </a:r>
            <a:r>
              <a:rPr sz="32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AICI</a:t>
            </a:r>
            <a:r>
              <a:rPr sz="32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32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TRECUT</a:t>
            </a:r>
            <a:r>
              <a:rPr sz="32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FF0000"/>
                </a:solidFill>
                <a:latin typeface="Calibri"/>
                <a:cs typeface="Calibri"/>
              </a:rPr>
              <a:t>AUDITU’….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2222" y="189737"/>
            <a:ext cx="8641080" cy="13690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907">
            <a:solidFill>
              <a:srgbClr val="385D89"/>
            </a:solidFill>
          </a:ln>
        </p:spPr>
        <p:txBody>
          <a:bodyPr vert="horz" wrap="square" lIns="0" tIns="233045" rIns="0" bIns="0" rtlCol="0">
            <a:spAutoFit/>
          </a:bodyPr>
          <a:lstStyle/>
          <a:p>
            <a:pPr marL="353695" marR="346710" indent="766445">
              <a:lnSpc>
                <a:spcPct val="100000"/>
              </a:lnSpc>
              <a:spcBef>
                <a:spcPts val="1835"/>
              </a:spcBef>
            </a:pPr>
            <a:r>
              <a:rPr sz="2800" dirty="0">
                <a:solidFill>
                  <a:srgbClr val="FF0000"/>
                </a:solidFill>
              </a:rPr>
              <a:t>„</a:t>
            </a:r>
            <a:r>
              <a:rPr sz="2800" spc="-75" dirty="0">
                <a:solidFill>
                  <a:srgbClr val="FF0000"/>
                </a:solidFill>
              </a:rPr>
              <a:t> </a:t>
            </a:r>
            <a:r>
              <a:rPr sz="2800" dirty="0">
                <a:solidFill>
                  <a:srgbClr val="FF0000"/>
                </a:solidFill>
              </a:rPr>
              <a:t>REDEFINIM</a:t>
            </a:r>
            <a:r>
              <a:rPr sz="2800" spc="-40" dirty="0">
                <a:solidFill>
                  <a:srgbClr val="FF0000"/>
                </a:solidFill>
              </a:rPr>
              <a:t> </a:t>
            </a:r>
            <a:r>
              <a:rPr sz="2800" spc="-25" dirty="0">
                <a:solidFill>
                  <a:srgbClr val="FF0000"/>
                </a:solidFill>
              </a:rPr>
              <a:t>ADMINISTRAȚIA</a:t>
            </a:r>
            <a:r>
              <a:rPr sz="2800" spc="-15" dirty="0">
                <a:solidFill>
                  <a:srgbClr val="FF0000"/>
                </a:solidFill>
              </a:rPr>
              <a:t> </a:t>
            </a:r>
            <a:r>
              <a:rPr sz="2800" dirty="0">
                <a:solidFill>
                  <a:srgbClr val="FF0000"/>
                </a:solidFill>
              </a:rPr>
              <a:t>ÎN</a:t>
            </a:r>
            <a:r>
              <a:rPr sz="2800" spc="-55" dirty="0">
                <a:solidFill>
                  <a:srgbClr val="FF0000"/>
                </a:solidFill>
              </a:rPr>
              <a:t> </a:t>
            </a:r>
            <a:r>
              <a:rPr sz="2800" spc="-10" dirty="0">
                <a:solidFill>
                  <a:srgbClr val="FF0000"/>
                </a:solidFill>
              </a:rPr>
              <a:t>COMUNE” IMPOZITE</a:t>
            </a:r>
            <a:r>
              <a:rPr sz="2800" spc="-80" dirty="0">
                <a:solidFill>
                  <a:srgbClr val="FF0000"/>
                </a:solidFill>
              </a:rPr>
              <a:t> </a:t>
            </a:r>
            <a:r>
              <a:rPr sz="2800" dirty="0">
                <a:solidFill>
                  <a:srgbClr val="FF0000"/>
                </a:solidFill>
              </a:rPr>
              <a:t>ȘI</a:t>
            </a:r>
            <a:r>
              <a:rPr sz="2800" spc="-80" dirty="0">
                <a:solidFill>
                  <a:srgbClr val="FF0000"/>
                </a:solidFill>
              </a:rPr>
              <a:t> </a:t>
            </a:r>
            <a:r>
              <a:rPr sz="2800" spc="-50" dirty="0">
                <a:solidFill>
                  <a:srgbClr val="FF0000"/>
                </a:solidFill>
              </a:rPr>
              <a:t>TAXE</a:t>
            </a:r>
            <a:r>
              <a:rPr sz="2800" spc="-80" dirty="0">
                <a:solidFill>
                  <a:srgbClr val="FF0000"/>
                </a:solidFill>
              </a:rPr>
              <a:t> </a:t>
            </a:r>
            <a:r>
              <a:rPr sz="2800" dirty="0">
                <a:solidFill>
                  <a:srgbClr val="FF0000"/>
                </a:solidFill>
              </a:rPr>
              <a:t>LOCALE</a:t>
            </a:r>
            <a:r>
              <a:rPr sz="2800" spc="-60" dirty="0">
                <a:solidFill>
                  <a:srgbClr val="FF0000"/>
                </a:solidFill>
              </a:rPr>
              <a:t> </a:t>
            </a:r>
            <a:r>
              <a:rPr sz="2800" dirty="0">
                <a:solidFill>
                  <a:srgbClr val="FF0000"/>
                </a:solidFill>
              </a:rPr>
              <a:t>–</a:t>
            </a:r>
            <a:r>
              <a:rPr sz="2800" spc="-85" dirty="0">
                <a:solidFill>
                  <a:srgbClr val="FF0000"/>
                </a:solidFill>
              </a:rPr>
              <a:t> </a:t>
            </a:r>
            <a:r>
              <a:rPr sz="2800" dirty="0">
                <a:solidFill>
                  <a:srgbClr val="FF0000"/>
                </a:solidFill>
              </a:rPr>
              <a:t>SELECȚII</a:t>
            </a:r>
            <a:r>
              <a:rPr sz="2800" spc="-70" dirty="0">
                <a:solidFill>
                  <a:srgbClr val="FF0000"/>
                </a:solidFill>
              </a:rPr>
              <a:t> </a:t>
            </a:r>
            <a:r>
              <a:rPr sz="2800" spc="-10" dirty="0">
                <a:solidFill>
                  <a:srgbClr val="FF0000"/>
                </a:solidFill>
              </a:rPr>
              <a:t>REPREZENTATIVE</a:t>
            </a:r>
            <a:endParaRPr sz="2800" dirty="0"/>
          </a:p>
        </p:txBody>
      </p:sp>
      <p:sp>
        <p:nvSpPr>
          <p:cNvPr id="4" name="object 4"/>
          <p:cNvSpPr txBox="1"/>
          <p:nvPr/>
        </p:nvSpPr>
        <p:spPr>
          <a:xfrm>
            <a:off x="3204210" y="5013197"/>
            <a:ext cx="2592705" cy="649605"/>
          </a:xfrm>
          <a:prstGeom prst="rect">
            <a:avLst/>
          </a:prstGeom>
          <a:solidFill>
            <a:srgbClr val="4F81BC"/>
          </a:solidFill>
          <a:ln w="25907">
            <a:solidFill>
              <a:srgbClr val="385D89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marL="50165" algn="ctr">
              <a:lnSpc>
                <a:spcPct val="100000"/>
              </a:lnSpc>
              <a:spcBef>
                <a:spcPts val="28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REMETEA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CHIOARULUI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Auditor</a:t>
            </a:r>
            <a:r>
              <a:rPr sz="1800" spc="3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Sabin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SISERMAN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03448" y="1845564"/>
            <a:ext cx="2592324" cy="287883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032694" y="5011167"/>
            <a:ext cx="2772410" cy="589905"/>
          </a:xfrm>
          <a:prstGeom prst="rect">
            <a:avLst/>
          </a:prstGeom>
          <a:solidFill>
            <a:srgbClr val="4F81BC"/>
          </a:solidFill>
          <a:ln w="25907">
            <a:solidFill>
              <a:srgbClr val="385D89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80"/>
              </a:spcBef>
            </a:pPr>
            <a:r>
              <a:rPr lang="ro-RO" sz="1800" spc="-10" dirty="0">
                <a:solidFill>
                  <a:srgbClr val="FFFFFF"/>
                </a:solidFill>
                <a:latin typeface="Calibri"/>
                <a:cs typeface="Calibri"/>
              </a:rPr>
              <a:t>SACALASENI</a:t>
            </a:r>
            <a:endParaRPr sz="18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Auditor</a:t>
            </a:r>
            <a:r>
              <a:rPr sz="1800" spc="3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o-RO" dirty="0">
                <a:solidFill>
                  <a:srgbClr val="FFFFFF"/>
                </a:solidFill>
                <a:latin typeface="Calibri"/>
                <a:cs typeface="Calibri"/>
              </a:rPr>
              <a:t>Ioan POP 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2222" y="5013197"/>
            <a:ext cx="2664460" cy="649605"/>
          </a:xfrm>
          <a:prstGeom prst="rect">
            <a:avLst/>
          </a:prstGeom>
          <a:solidFill>
            <a:srgbClr val="4F81BC"/>
          </a:solidFill>
          <a:ln w="25908">
            <a:solidFill>
              <a:srgbClr val="385D89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80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MOISEI</a:t>
            </a:r>
            <a:endParaRPr sz="1800">
              <a:latin typeface="Calibri"/>
              <a:cs typeface="Calibri"/>
            </a:endParaRPr>
          </a:p>
          <a:p>
            <a:pPr marL="49530" algn="ctr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auditor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Alina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PASERE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3088" y="1772411"/>
            <a:ext cx="2592324" cy="302514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2222" y="189737"/>
            <a:ext cx="8641080" cy="13690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907">
            <a:solidFill>
              <a:srgbClr val="385D89"/>
            </a:solidFill>
          </a:ln>
        </p:spPr>
        <p:txBody>
          <a:bodyPr vert="horz" wrap="square" lIns="0" tIns="233045" rIns="0" bIns="0" rtlCol="0">
            <a:spAutoFit/>
          </a:bodyPr>
          <a:lstStyle/>
          <a:p>
            <a:pPr marL="1158240" marR="1105535" indent="-38100">
              <a:lnSpc>
                <a:spcPct val="100000"/>
              </a:lnSpc>
              <a:spcBef>
                <a:spcPts val="1835"/>
              </a:spcBef>
            </a:pPr>
            <a:r>
              <a:rPr sz="2800" dirty="0">
                <a:solidFill>
                  <a:srgbClr val="FF0000"/>
                </a:solidFill>
              </a:rPr>
              <a:t>„</a:t>
            </a:r>
            <a:r>
              <a:rPr sz="2800" spc="-75" dirty="0">
                <a:solidFill>
                  <a:srgbClr val="FF0000"/>
                </a:solidFill>
              </a:rPr>
              <a:t> </a:t>
            </a:r>
            <a:r>
              <a:rPr sz="2800" dirty="0">
                <a:solidFill>
                  <a:srgbClr val="FF0000"/>
                </a:solidFill>
              </a:rPr>
              <a:t>REDEFINIM</a:t>
            </a:r>
            <a:r>
              <a:rPr sz="2800" spc="-40" dirty="0">
                <a:solidFill>
                  <a:srgbClr val="FF0000"/>
                </a:solidFill>
              </a:rPr>
              <a:t> </a:t>
            </a:r>
            <a:r>
              <a:rPr sz="2800" spc="-25" dirty="0">
                <a:solidFill>
                  <a:srgbClr val="FF0000"/>
                </a:solidFill>
              </a:rPr>
              <a:t>ADMINISTRAȚIA</a:t>
            </a:r>
            <a:r>
              <a:rPr sz="2800" spc="-15" dirty="0">
                <a:solidFill>
                  <a:srgbClr val="FF0000"/>
                </a:solidFill>
              </a:rPr>
              <a:t> </a:t>
            </a:r>
            <a:r>
              <a:rPr sz="2800" dirty="0">
                <a:solidFill>
                  <a:srgbClr val="FF0000"/>
                </a:solidFill>
              </a:rPr>
              <a:t>ÎN</a:t>
            </a:r>
            <a:r>
              <a:rPr sz="2800" spc="-55" dirty="0">
                <a:solidFill>
                  <a:srgbClr val="FF0000"/>
                </a:solidFill>
              </a:rPr>
              <a:t> </a:t>
            </a:r>
            <a:r>
              <a:rPr sz="2800" spc="-10" dirty="0">
                <a:solidFill>
                  <a:srgbClr val="FF0000"/>
                </a:solidFill>
              </a:rPr>
              <a:t>COMUNE” </a:t>
            </a:r>
            <a:r>
              <a:rPr sz="2800" spc="-60" dirty="0">
                <a:solidFill>
                  <a:srgbClr val="FF0000"/>
                </a:solidFill>
              </a:rPr>
              <a:t>CONTABILITATE</a:t>
            </a:r>
            <a:r>
              <a:rPr sz="2800" spc="-45" dirty="0">
                <a:solidFill>
                  <a:srgbClr val="FF0000"/>
                </a:solidFill>
              </a:rPr>
              <a:t> </a:t>
            </a:r>
            <a:r>
              <a:rPr sz="2800" dirty="0">
                <a:solidFill>
                  <a:srgbClr val="FF0000"/>
                </a:solidFill>
              </a:rPr>
              <a:t>-</a:t>
            </a:r>
            <a:r>
              <a:rPr sz="2800" spc="-70" dirty="0">
                <a:solidFill>
                  <a:srgbClr val="FF0000"/>
                </a:solidFill>
              </a:rPr>
              <a:t> </a:t>
            </a:r>
            <a:r>
              <a:rPr sz="2800" dirty="0">
                <a:solidFill>
                  <a:srgbClr val="FF0000"/>
                </a:solidFill>
              </a:rPr>
              <a:t>SELECȚII</a:t>
            </a:r>
            <a:r>
              <a:rPr sz="2800" spc="-60" dirty="0">
                <a:solidFill>
                  <a:srgbClr val="FF0000"/>
                </a:solidFill>
              </a:rPr>
              <a:t> </a:t>
            </a:r>
            <a:r>
              <a:rPr sz="2800" spc="-10" dirty="0">
                <a:solidFill>
                  <a:srgbClr val="FF0000"/>
                </a:solidFill>
              </a:rPr>
              <a:t>REPREZENTATIVE</a:t>
            </a:r>
            <a:endParaRPr sz="2800" dirty="0"/>
          </a:p>
        </p:txBody>
      </p:sp>
      <p:sp>
        <p:nvSpPr>
          <p:cNvPr id="3" name="object 3"/>
          <p:cNvSpPr txBox="1"/>
          <p:nvPr/>
        </p:nvSpPr>
        <p:spPr>
          <a:xfrm>
            <a:off x="3204210" y="5013197"/>
            <a:ext cx="2592705" cy="662360"/>
          </a:xfrm>
          <a:prstGeom prst="rect">
            <a:avLst/>
          </a:prstGeom>
          <a:solidFill>
            <a:srgbClr val="4F81BC"/>
          </a:solidFill>
          <a:ln w="25907">
            <a:solidFill>
              <a:srgbClr val="385D89"/>
            </a:solidFill>
          </a:ln>
        </p:spPr>
        <p:txBody>
          <a:bodyPr vert="horz" wrap="square" lIns="0" tIns="107314" rIns="0" bIns="0" rtlCol="0">
            <a:spAutoFit/>
          </a:bodyPr>
          <a:lstStyle/>
          <a:p>
            <a:pPr marL="50165" algn="ctr">
              <a:lnSpc>
                <a:spcPct val="100000"/>
              </a:lnSpc>
              <a:spcBef>
                <a:spcPts val="844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REMETEA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CHIOARULUI</a:t>
            </a:r>
            <a:endParaRPr sz="18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Auditor</a:t>
            </a:r>
            <a:r>
              <a:rPr sz="1800" spc="3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o-RO" sz="1800" dirty="0">
                <a:solidFill>
                  <a:srgbClr val="FFFFFF"/>
                </a:solidFill>
                <a:latin typeface="Calibri"/>
                <a:cs typeface="Calibri"/>
              </a:rPr>
              <a:t>Cornelia LIBOTEAN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21146" y="5013197"/>
            <a:ext cx="2772410" cy="662360"/>
          </a:xfrm>
          <a:prstGeom prst="rect">
            <a:avLst/>
          </a:prstGeom>
          <a:solidFill>
            <a:srgbClr val="4F81BC"/>
          </a:solidFill>
          <a:ln w="25907">
            <a:solidFill>
              <a:srgbClr val="385D89"/>
            </a:solidFill>
          </a:ln>
        </p:spPr>
        <p:txBody>
          <a:bodyPr vert="horz" wrap="square" lIns="0" tIns="10731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44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BICAZ</a:t>
            </a:r>
            <a:endParaRPr sz="18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tabLst>
                <a:tab pos="856615" algn="l"/>
              </a:tabLst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Auditor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lang="ro-RO" sz="1800" dirty="0">
                <a:solidFill>
                  <a:srgbClr val="FFFFFF"/>
                </a:solidFill>
                <a:latin typeface="Calibri"/>
                <a:cs typeface="Calibri"/>
              </a:rPr>
              <a:t>Ioan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POP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2159" y="5011165"/>
            <a:ext cx="2664460" cy="662360"/>
          </a:xfrm>
          <a:prstGeom prst="rect">
            <a:avLst/>
          </a:prstGeom>
          <a:solidFill>
            <a:srgbClr val="4F81BC"/>
          </a:solidFill>
          <a:ln w="25908">
            <a:solidFill>
              <a:srgbClr val="385D89"/>
            </a:solidFill>
          </a:ln>
        </p:spPr>
        <p:txBody>
          <a:bodyPr vert="horz" wrap="square" lIns="0" tIns="10731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44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SACALASENI</a:t>
            </a:r>
            <a:endParaRPr sz="1800" dirty="0">
              <a:latin typeface="Calibri"/>
              <a:cs typeface="Calibri"/>
            </a:endParaRPr>
          </a:p>
          <a:p>
            <a:pPr marL="48895" algn="ctr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auditor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o-RO" sz="1800" dirty="0">
                <a:solidFill>
                  <a:srgbClr val="FFFFFF"/>
                </a:solidFill>
                <a:latin typeface="Calibri"/>
                <a:cs typeface="Calibri"/>
              </a:rPr>
              <a:t>Sabin SISERMAN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31820" y="1700783"/>
            <a:ext cx="2714244" cy="316839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1700783"/>
            <a:ext cx="2663952" cy="3168396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55435" y="1700783"/>
            <a:ext cx="2665475" cy="3168396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252222" y="5950458"/>
            <a:ext cx="8641080" cy="584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2859">
            <a:solidFill>
              <a:srgbClr val="4F81BC"/>
            </a:solidFill>
          </a:ln>
        </p:spPr>
        <p:txBody>
          <a:bodyPr vert="horz" wrap="square" lIns="0" tIns="20320" rIns="0" bIns="0" rtlCol="0">
            <a:spAutoFit/>
          </a:bodyPr>
          <a:lstStyle/>
          <a:p>
            <a:pPr marL="407034">
              <a:lnSpc>
                <a:spcPct val="100000"/>
              </a:lnSpc>
              <a:spcBef>
                <a:spcPts val="160"/>
              </a:spcBef>
              <a:tabLst>
                <a:tab pos="3166745" algn="l"/>
              </a:tabLst>
            </a:pP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AICI</a:t>
            </a:r>
            <a:r>
              <a:rPr sz="32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AM </a:t>
            </a:r>
            <a:r>
              <a:rPr sz="3200" b="1" spc="-10" dirty="0">
                <a:solidFill>
                  <a:srgbClr val="FF0000"/>
                </a:solidFill>
                <a:latin typeface="Calibri"/>
                <a:cs typeface="Calibri"/>
              </a:rPr>
              <a:t>AJUNS</a:t>
            </a: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	-</a:t>
            </a:r>
            <a:r>
              <a:rPr sz="32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PE</a:t>
            </a:r>
            <a:r>
              <a:rPr sz="32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AICI</a:t>
            </a:r>
            <a:r>
              <a:rPr sz="32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32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TRECUT</a:t>
            </a:r>
            <a:r>
              <a:rPr sz="32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FF0000"/>
                </a:solidFill>
                <a:latin typeface="Calibri"/>
                <a:cs typeface="Calibri"/>
              </a:rPr>
              <a:t>AUDITU’….</a:t>
            </a:r>
            <a:endParaRPr sz="3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2222" y="189737"/>
            <a:ext cx="8641080" cy="13690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907">
            <a:solidFill>
              <a:srgbClr val="385D89"/>
            </a:solidFill>
          </a:ln>
        </p:spPr>
        <p:txBody>
          <a:bodyPr vert="horz" wrap="square" lIns="0" tIns="233045" rIns="0" bIns="0" rtlCol="0">
            <a:spAutoFit/>
          </a:bodyPr>
          <a:lstStyle/>
          <a:p>
            <a:pPr marL="1283335" marR="1105535" indent="-163830">
              <a:lnSpc>
                <a:spcPct val="100000"/>
              </a:lnSpc>
              <a:spcBef>
                <a:spcPts val="1835"/>
              </a:spcBef>
              <a:tabLst>
                <a:tab pos="3366770" algn="l"/>
              </a:tabLst>
            </a:pPr>
            <a:r>
              <a:rPr sz="2800" dirty="0">
                <a:solidFill>
                  <a:srgbClr val="FF0000"/>
                </a:solidFill>
              </a:rPr>
              <a:t>„</a:t>
            </a:r>
            <a:r>
              <a:rPr sz="2800" spc="-75" dirty="0">
                <a:solidFill>
                  <a:srgbClr val="FF0000"/>
                </a:solidFill>
              </a:rPr>
              <a:t> </a:t>
            </a:r>
            <a:r>
              <a:rPr sz="2800" dirty="0">
                <a:solidFill>
                  <a:srgbClr val="FF0000"/>
                </a:solidFill>
              </a:rPr>
              <a:t>REDEFINIM</a:t>
            </a:r>
            <a:r>
              <a:rPr sz="2800" spc="-40" dirty="0">
                <a:solidFill>
                  <a:srgbClr val="FF0000"/>
                </a:solidFill>
              </a:rPr>
              <a:t> </a:t>
            </a:r>
            <a:r>
              <a:rPr sz="2800" spc="-25" dirty="0">
                <a:solidFill>
                  <a:srgbClr val="FF0000"/>
                </a:solidFill>
              </a:rPr>
              <a:t>ADMINISTRAȚIA</a:t>
            </a:r>
            <a:r>
              <a:rPr sz="2800" spc="-15" dirty="0">
                <a:solidFill>
                  <a:srgbClr val="FF0000"/>
                </a:solidFill>
              </a:rPr>
              <a:t> </a:t>
            </a:r>
            <a:r>
              <a:rPr sz="2800" dirty="0">
                <a:solidFill>
                  <a:srgbClr val="FF0000"/>
                </a:solidFill>
              </a:rPr>
              <a:t>ÎN</a:t>
            </a:r>
            <a:r>
              <a:rPr sz="2800" spc="-55" dirty="0">
                <a:solidFill>
                  <a:srgbClr val="FF0000"/>
                </a:solidFill>
              </a:rPr>
              <a:t> </a:t>
            </a:r>
            <a:r>
              <a:rPr sz="2800" spc="-10" dirty="0">
                <a:solidFill>
                  <a:srgbClr val="FF0000"/>
                </a:solidFill>
              </a:rPr>
              <a:t>COMUNE” SECRETARIAT</a:t>
            </a:r>
            <a:r>
              <a:rPr sz="2800" dirty="0">
                <a:solidFill>
                  <a:srgbClr val="FF0000"/>
                </a:solidFill>
              </a:rPr>
              <a:t>	-</a:t>
            </a:r>
            <a:r>
              <a:rPr sz="2800" spc="-65" dirty="0">
                <a:solidFill>
                  <a:srgbClr val="FF0000"/>
                </a:solidFill>
              </a:rPr>
              <a:t> </a:t>
            </a:r>
            <a:r>
              <a:rPr sz="2800" dirty="0">
                <a:solidFill>
                  <a:srgbClr val="FF0000"/>
                </a:solidFill>
              </a:rPr>
              <a:t>SELECȚII</a:t>
            </a:r>
            <a:r>
              <a:rPr sz="2800" spc="-50" dirty="0">
                <a:solidFill>
                  <a:srgbClr val="FF0000"/>
                </a:solidFill>
              </a:rPr>
              <a:t> </a:t>
            </a:r>
            <a:r>
              <a:rPr sz="2800" spc="-10" dirty="0">
                <a:solidFill>
                  <a:srgbClr val="FF0000"/>
                </a:solidFill>
              </a:rPr>
              <a:t>REPREZENTATIVE</a:t>
            </a:r>
            <a:endParaRPr sz="2800" dirty="0"/>
          </a:p>
        </p:txBody>
      </p:sp>
      <p:sp>
        <p:nvSpPr>
          <p:cNvPr id="3" name="object 3"/>
          <p:cNvSpPr txBox="1"/>
          <p:nvPr/>
        </p:nvSpPr>
        <p:spPr>
          <a:xfrm>
            <a:off x="3204210" y="5013197"/>
            <a:ext cx="2592705" cy="649605"/>
          </a:xfrm>
          <a:prstGeom prst="rect">
            <a:avLst/>
          </a:prstGeom>
          <a:solidFill>
            <a:srgbClr val="4F81BC"/>
          </a:solidFill>
          <a:ln w="25907">
            <a:solidFill>
              <a:srgbClr val="385D89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marL="212090">
              <a:lnSpc>
                <a:spcPct val="100000"/>
              </a:lnSpc>
              <a:spcBef>
                <a:spcPts val="28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REMETEA</a:t>
            </a:r>
            <a:r>
              <a:rPr sz="1800" spc="3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CHIOARULUI</a:t>
            </a:r>
            <a:endParaRPr sz="1800">
              <a:latin typeface="Calibri"/>
              <a:cs typeface="Calibri"/>
            </a:endParaRPr>
          </a:p>
          <a:p>
            <a:pPr marL="123825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Auditor</a:t>
            </a:r>
            <a:r>
              <a:rPr sz="1800" spc="3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Sabin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SISERMAN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21146" y="5013197"/>
            <a:ext cx="2772410" cy="649605"/>
          </a:xfrm>
          <a:prstGeom prst="rect">
            <a:avLst/>
          </a:prstGeom>
          <a:solidFill>
            <a:srgbClr val="4F81BC"/>
          </a:solidFill>
          <a:ln w="25907">
            <a:solidFill>
              <a:srgbClr val="385D89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80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ARINIS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Auditor</a:t>
            </a:r>
            <a:r>
              <a:rPr sz="1800" spc="3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Alina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POP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2222" y="5013197"/>
            <a:ext cx="2664460" cy="589905"/>
          </a:xfrm>
          <a:prstGeom prst="rect">
            <a:avLst/>
          </a:prstGeom>
          <a:solidFill>
            <a:srgbClr val="4F81BC"/>
          </a:solidFill>
          <a:ln w="25908">
            <a:solidFill>
              <a:srgbClr val="385D89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80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BOTIZA</a:t>
            </a:r>
            <a:endParaRPr sz="1800" dirty="0">
              <a:latin typeface="Calibri"/>
              <a:cs typeface="Calibri"/>
            </a:endParaRPr>
          </a:p>
          <a:p>
            <a:pPr marL="49530" algn="ctr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auditor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o-RO" sz="1800" dirty="0">
                <a:solidFill>
                  <a:srgbClr val="FFFFFF"/>
                </a:solidFill>
                <a:latin typeface="Calibri"/>
                <a:cs typeface="Calibri"/>
              </a:rPr>
              <a:t>Vasile DEAC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31820" y="1700783"/>
            <a:ext cx="2808732" cy="303276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1700783"/>
            <a:ext cx="2622804" cy="3168396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12179" y="1629155"/>
            <a:ext cx="2808731" cy="309524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252222" y="5950458"/>
            <a:ext cx="8641080" cy="584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2859">
            <a:solidFill>
              <a:srgbClr val="4F81BC"/>
            </a:solidFill>
          </a:ln>
        </p:spPr>
        <p:txBody>
          <a:bodyPr vert="horz" wrap="square" lIns="0" tIns="20320" rIns="0" bIns="0" rtlCol="0">
            <a:spAutoFit/>
          </a:bodyPr>
          <a:lstStyle/>
          <a:p>
            <a:pPr marL="407034">
              <a:lnSpc>
                <a:spcPct val="100000"/>
              </a:lnSpc>
              <a:spcBef>
                <a:spcPts val="160"/>
              </a:spcBef>
              <a:tabLst>
                <a:tab pos="3166745" algn="l"/>
              </a:tabLst>
            </a:pP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AICI</a:t>
            </a:r>
            <a:r>
              <a:rPr sz="32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AM </a:t>
            </a:r>
            <a:r>
              <a:rPr sz="3200" b="1" spc="-10" dirty="0">
                <a:solidFill>
                  <a:srgbClr val="FF0000"/>
                </a:solidFill>
                <a:latin typeface="Calibri"/>
                <a:cs typeface="Calibri"/>
              </a:rPr>
              <a:t>AJUNS</a:t>
            </a: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	-</a:t>
            </a:r>
            <a:r>
              <a:rPr sz="32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PE</a:t>
            </a:r>
            <a:r>
              <a:rPr sz="32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AICI</a:t>
            </a:r>
            <a:r>
              <a:rPr sz="32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32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TRECUT</a:t>
            </a:r>
            <a:r>
              <a:rPr sz="32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FF0000"/>
                </a:solidFill>
                <a:latin typeface="Calibri"/>
                <a:cs typeface="Calibri"/>
              </a:rPr>
              <a:t>AUDITU’….</a:t>
            </a:r>
            <a:endParaRPr sz="3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2222" y="5950458"/>
            <a:ext cx="8641080" cy="51296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2859">
            <a:solidFill>
              <a:srgbClr val="4F81BC"/>
            </a:solidFill>
          </a:ln>
        </p:spPr>
        <p:txBody>
          <a:bodyPr vert="horz" wrap="square" lIns="0" tIns="20320" rIns="0" bIns="0" rtlCol="0">
            <a:spAutoFit/>
          </a:bodyPr>
          <a:lstStyle/>
          <a:p>
            <a:pPr marL="460375" algn="ctr">
              <a:lnSpc>
                <a:spcPct val="100000"/>
              </a:lnSpc>
              <a:spcBef>
                <a:spcPts val="160"/>
              </a:spcBef>
            </a:pP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PE</a:t>
            </a:r>
            <a:r>
              <a:rPr sz="3200" b="1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AICI</a:t>
            </a:r>
            <a:r>
              <a:rPr sz="32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32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TRECUT</a:t>
            </a:r>
            <a:r>
              <a:rPr sz="32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AUDITU’….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2222" y="189737"/>
            <a:ext cx="8641080" cy="13690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907">
            <a:solidFill>
              <a:srgbClr val="385D89"/>
            </a:solidFill>
          </a:ln>
        </p:spPr>
        <p:txBody>
          <a:bodyPr vert="horz" wrap="square" lIns="0" tIns="233045" rIns="0" bIns="0" rtlCol="0">
            <a:spAutoFit/>
          </a:bodyPr>
          <a:lstStyle/>
          <a:p>
            <a:pPr marL="781685" marR="776605" indent="337820">
              <a:lnSpc>
                <a:spcPct val="100000"/>
              </a:lnSpc>
              <a:spcBef>
                <a:spcPts val="1835"/>
              </a:spcBef>
              <a:tabLst>
                <a:tab pos="2556510" algn="l"/>
              </a:tabLst>
            </a:pPr>
            <a:r>
              <a:rPr sz="2800" dirty="0">
                <a:solidFill>
                  <a:srgbClr val="FF0000"/>
                </a:solidFill>
              </a:rPr>
              <a:t>„</a:t>
            </a:r>
            <a:r>
              <a:rPr sz="2800" spc="-75" dirty="0">
                <a:solidFill>
                  <a:srgbClr val="FF0000"/>
                </a:solidFill>
              </a:rPr>
              <a:t> </a:t>
            </a:r>
            <a:r>
              <a:rPr sz="2800" dirty="0">
                <a:solidFill>
                  <a:srgbClr val="FF0000"/>
                </a:solidFill>
              </a:rPr>
              <a:t>REDEFINIM</a:t>
            </a:r>
            <a:r>
              <a:rPr sz="2800" spc="-40" dirty="0">
                <a:solidFill>
                  <a:srgbClr val="FF0000"/>
                </a:solidFill>
              </a:rPr>
              <a:t> </a:t>
            </a:r>
            <a:r>
              <a:rPr sz="2800" spc="-25" dirty="0">
                <a:solidFill>
                  <a:srgbClr val="FF0000"/>
                </a:solidFill>
              </a:rPr>
              <a:t>ADMINISTRAȚIA</a:t>
            </a:r>
            <a:r>
              <a:rPr sz="2800" spc="-15" dirty="0">
                <a:solidFill>
                  <a:srgbClr val="FF0000"/>
                </a:solidFill>
              </a:rPr>
              <a:t> </a:t>
            </a:r>
            <a:r>
              <a:rPr sz="2800" dirty="0">
                <a:solidFill>
                  <a:srgbClr val="FF0000"/>
                </a:solidFill>
              </a:rPr>
              <a:t>ÎN</a:t>
            </a:r>
            <a:r>
              <a:rPr sz="2800" spc="-55" dirty="0">
                <a:solidFill>
                  <a:srgbClr val="FF0000"/>
                </a:solidFill>
              </a:rPr>
              <a:t> </a:t>
            </a:r>
            <a:r>
              <a:rPr sz="2800" spc="-10" dirty="0">
                <a:solidFill>
                  <a:srgbClr val="FF0000"/>
                </a:solidFill>
              </a:rPr>
              <a:t>COMUNE” REGISTRUL</a:t>
            </a:r>
            <a:r>
              <a:rPr sz="2800" dirty="0">
                <a:solidFill>
                  <a:srgbClr val="FF0000"/>
                </a:solidFill>
              </a:rPr>
              <a:t>	AGRICOL-</a:t>
            </a:r>
            <a:r>
              <a:rPr sz="2800" spc="-125" dirty="0">
                <a:solidFill>
                  <a:srgbClr val="FF0000"/>
                </a:solidFill>
              </a:rPr>
              <a:t> </a:t>
            </a:r>
            <a:r>
              <a:rPr sz="2800" dirty="0">
                <a:solidFill>
                  <a:srgbClr val="FF0000"/>
                </a:solidFill>
              </a:rPr>
              <a:t>SELECȚII</a:t>
            </a:r>
            <a:r>
              <a:rPr sz="2800" spc="-145" dirty="0">
                <a:solidFill>
                  <a:srgbClr val="FF0000"/>
                </a:solidFill>
              </a:rPr>
              <a:t> </a:t>
            </a:r>
            <a:r>
              <a:rPr sz="2800" spc="-30" dirty="0">
                <a:solidFill>
                  <a:srgbClr val="FF0000"/>
                </a:solidFill>
              </a:rPr>
              <a:t>REPREZENTATIVE</a:t>
            </a:r>
            <a:endParaRPr sz="2800" dirty="0"/>
          </a:p>
        </p:txBody>
      </p:sp>
      <p:sp>
        <p:nvSpPr>
          <p:cNvPr id="4" name="object 4"/>
          <p:cNvSpPr txBox="1"/>
          <p:nvPr/>
        </p:nvSpPr>
        <p:spPr>
          <a:xfrm>
            <a:off x="3204210" y="5013197"/>
            <a:ext cx="2592705" cy="649605"/>
          </a:xfrm>
          <a:prstGeom prst="rect">
            <a:avLst/>
          </a:prstGeom>
          <a:solidFill>
            <a:srgbClr val="4F81BC"/>
          </a:solidFill>
          <a:ln w="25907">
            <a:solidFill>
              <a:srgbClr val="385D89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80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CICIRLAU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Auditor</a:t>
            </a:r>
            <a:r>
              <a:rPr sz="1800" spc="3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Sabin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SISERMAN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21146" y="5013197"/>
            <a:ext cx="2772410" cy="649605"/>
          </a:xfrm>
          <a:prstGeom prst="rect">
            <a:avLst/>
          </a:prstGeom>
          <a:solidFill>
            <a:srgbClr val="4F81BC"/>
          </a:solidFill>
          <a:ln w="25907">
            <a:solidFill>
              <a:srgbClr val="385D89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marL="481330">
              <a:lnSpc>
                <a:spcPct val="100000"/>
              </a:lnSpc>
              <a:spcBef>
                <a:spcPts val="280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VALEA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CHIOARULUI</a:t>
            </a:r>
            <a:endParaRPr sz="1800" dirty="0">
              <a:latin typeface="Calibri"/>
              <a:cs typeface="Calibri"/>
            </a:endParaRPr>
          </a:p>
          <a:p>
            <a:pPr marL="531495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Auditor</a:t>
            </a:r>
            <a:r>
              <a:rPr sz="1800" spc="3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Alina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POP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2222" y="5013197"/>
            <a:ext cx="2664460" cy="589905"/>
          </a:xfrm>
          <a:prstGeom prst="rect">
            <a:avLst/>
          </a:prstGeom>
          <a:solidFill>
            <a:srgbClr val="4F81BC"/>
          </a:solidFill>
          <a:ln w="25908">
            <a:solidFill>
              <a:srgbClr val="385D89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80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REPEDEA</a:t>
            </a:r>
            <a:endParaRPr sz="1800" dirty="0">
              <a:latin typeface="Calibri"/>
              <a:cs typeface="Calibri"/>
            </a:endParaRPr>
          </a:p>
          <a:p>
            <a:pPr marL="49530" algn="ctr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auditor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o-RO" sz="1800" spc="-25" dirty="0">
                <a:solidFill>
                  <a:srgbClr val="FFFFFF"/>
                </a:solidFill>
                <a:latin typeface="Calibri"/>
                <a:cs typeface="Calibri"/>
              </a:rPr>
              <a:t>Gabriel DOLOGA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31820" y="1700783"/>
            <a:ext cx="2735580" cy="3168396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83808" y="1700783"/>
            <a:ext cx="2737104" cy="317754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1459" y="1629155"/>
            <a:ext cx="2663952" cy="3240024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2222" y="189737"/>
            <a:ext cx="8641080" cy="912429"/>
          </a:xfrm>
          <a:prstGeom prst="rect">
            <a:avLst/>
          </a:prstGeom>
          <a:solidFill>
            <a:schemeClr val="bg2">
              <a:lumMod val="90000"/>
            </a:schemeClr>
          </a:solidFill>
          <a:ln w="25907">
            <a:solidFill>
              <a:srgbClr val="385D89"/>
            </a:solidFill>
          </a:ln>
        </p:spPr>
        <p:txBody>
          <a:bodyPr vert="horz" wrap="square" lIns="0" tIns="233045" rIns="0" bIns="0" rtlCol="0">
            <a:spAutoFit/>
          </a:bodyPr>
          <a:lstStyle/>
          <a:p>
            <a:pPr marL="810895" marR="803910" indent="309245">
              <a:lnSpc>
                <a:spcPct val="100000"/>
              </a:lnSpc>
              <a:spcBef>
                <a:spcPts val="1835"/>
              </a:spcBef>
            </a:pPr>
            <a:r>
              <a:rPr sz="2800" dirty="0">
                <a:solidFill>
                  <a:srgbClr val="FF0000"/>
                </a:solidFill>
              </a:rPr>
              <a:t>„</a:t>
            </a:r>
            <a:r>
              <a:rPr sz="2800" spc="-85" dirty="0">
                <a:solidFill>
                  <a:srgbClr val="FF0000"/>
                </a:solidFill>
              </a:rPr>
              <a:t> </a:t>
            </a:r>
            <a:r>
              <a:rPr sz="2800" dirty="0">
                <a:solidFill>
                  <a:srgbClr val="FF0000"/>
                </a:solidFill>
              </a:rPr>
              <a:t>REDEFINIM</a:t>
            </a:r>
            <a:r>
              <a:rPr sz="2800" spc="-55" dirty="0">
                <a:solidFill>
                  <a:srgbClr val="FF0000"/>
                </a:solidFill>
              </a:rPr>
              <a:t> </a:t>
            </a:r>
            <a:r>
              <a:rPr sz="2800" spc="-25" dirty="0">
                <a:solidFill>
                  <a:srgbClr val="FF0000"/>
                </a:solidFill>
              </a:rPr>
              <a:t>ADMINISTRAȚIA </a:t>
            </a:r>
            <a:r>
              <a:rPr sz="2800" dirty="0">
                <a:solidFill>
                  <a:srgbClr val="FF0000"/>
                </a:solidFill>
              </a:rPr>
              <a:t>ÎN</a:t>
            </a:r>
            <a:r>
              <a:rPr sz="2800" spc="-65" dirty="0">
                <a:solidFill>
                  <a:srgbClr val="FF0000"/>
                </a:solidFill>
              </a:rPr>
              <a:t> </a:t>
            </a:r>
            <a:r>
              <a:rPr sz="2800" spc="-10" dirty="0">
                <a:solidFill>
                  <a:srgbClr val="FF0000"/>
                </a:solidFill>
              </a:rPr>
              <a:t>COMUNE”</a:t>
            </a:r>
            <a:br>
              <a:rPr lang="ro-RO" sz="2800" spc="-10" dirty="0">
                <a:solidFill>
                  <a:srgbClr val="FF0000"/>
                </a:solidFill>
              </a:rPr>
            </a:br>
            <a:r>
              <a:rPr lang="ro-RO" sz="1600" spc="-10" dirty="0">
                <a:solidFill>
                  <a:srgbClr val="FF0000"/>
                </a:solidFill>
              </a:rPr>
              <a:t>ACHIZITII SI  IMPLEMENTARE PROIECTE ( Ct. 231 si  208) </a:t>
            </a:r>
            <a:r>
              <a:rPr sz="1600" dirty="0">
                <a:solidFill>
                  <a:srgbClr val="FF0000"/>
                </a:solidFill>
              </a:rPr>
              <a:t>-</a:t>
            </a:r>
            <a:r>
              <a:rPr sz="1600" spc="-90" dirty="0">
                <a:solidFill>
                  <a:srgbClr val="FF0000"/>
                </a:solidFill>
              </a:rPr>
              <a:t> </a:t>
            </a:r>
            <a:r>
              <a:rPr sz="1600" dirty="0">
                <a:solidFill>
                  <a:srgbClr val="FF0000"/>
                </a:solidFill>
              </a:rPr>
              <a:t>SELECȚII</a:t>
            </a:r>
            <a:r>
              <a:rPr lang="ro-RO" sz="1600" dirty="0">
                <a:solidFill>
                  <a:srgbClr val="FF0000"/>
                </a:solidFill>
              </a:rPr>
              <a:t> R</a:t>
            </a:r>
            <a:r>
              <a:rPr sz="1600" spc="-20" dirty="0">
                <a:solidFill>
                  <a:srgbClr val="FF0000"/>
                </a:solidFill>
              </a:rPr>
              <a:t>EPREZENTATIVE</a:t>
            </a:r>
            <a:endParaRPr sz="1600" dirty="0"/>
          </a:p>
        </p:txBody>
      </p:sp>
      <p:sp>
        <p:nvSpPr>
          <p:cNvPr id="3" name="object 3"/>
          <p:cNvSpPr txBox="1"/>
          <p:nvPr/>
        </p:nvSpPr>
        <p:spPr>
          <a:xfrm>
            <a:off x="3204210" y="5013197"/>
            <a:ext cx="2592705" cy="589905"/>
          </a:xfrm>
          <a:prstGeom prst="rect">
            <a:avLst/>
          </a:prstGeom>
          <a:solidFill>
            <a:srgbClr val="4F81BC"/>
          </a:solidFill>
          <a:ln w="25907">
            <a:solidFill>
              <a:srgbClr val="385D89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marL="50165" algn="ctr">
              <a:lnSpc>
                <a:spcPct val="100000"/>
              </a:lnSpc>
              <a:spcBef>
                <a:spcPts val="280"/>
              </a:spcBef>
            </a:pPr>
            <a:r>
              <a:rPr lang="ro-RO" sz="1800" spc="-10" dirty="0">
                <a:solidFill>
                  <a:srgbClr val="FFFFFF"/>
                </a:solidFill>
                <a:latin typeface="Calibri"/>
                <a:cs typeface="Calibri"/>
              </a:rPr>
              <a:t>RECEA </a:t>
            </a:r>
            <a:endParaRPr sz="18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Auditor</a:t>
            </a:r>
            <a:r>
              <a:rPr sz="1800" spc="3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o-RO" sz="1800" dirty="0">
                <a:solidFill>
                  <a:srgbClr val="FFFFFF"/>
                </a:solidFill>
                <a:latin typeface="Calibri"/>
                <a:cs typeface="Calibri"/>
              </a:rPr>
              <a:t>Cornelia LIBOTEAN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21146" y="5013197"/>
            <a:ext cx="2772410" cy="589905"/>
          </a:xfrm>
          <a:prstGeom prst="rect">
            <a:avLst/>
          </a:prstGeom>
          <a:solidFill>
            <a:srgbClr val="4F81BC"/>
          </a:solidFill>
          <a:ln w="25907">
            <a:solidFill>
              <a:srgbClr val="385D89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80"/>
              </a:spcBef>
            </a:pP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OARTA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JOS</a:t>
            </a:r>
            <a:endParaRPr sz="18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Auditor</a:t>
            </a:r>
            <a:r>
              <a:rPr sz="1800" spc="3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o-RO" sz="1800" dirty="0">
                <a:solidFill>
                  <a:srgbClr val="FFFFFF"/>
                </a:solidFill>
                <a:latin typeface="Calibri"/>
                <a:cs typeface="Calibri"/>
              </a:rPr>
              <a:t>Ioan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POP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2222" y="5013197"/>
            <a:ext cx="2664460" cy="589905"/>
          </a:xfrm>
          <a:prstGeom prst="rect">
            <a:avLst/>
          </a:prstGeom>
          <a:solidFill>
            <a:srgbClr val="4F81BC"/>
          </a:solidFill>
          <a:ln w="25908">
            <a:solidFill>
              <a:srgbClr val="385D89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80"/>
              </a:spcBef>
            </a:pPr>
            <a:r>
              <a:rPr lang="ro-RO" sz="1800" spc="-10" dirty="0">
                <a:solidFill>
                  <a:srgbClr val="FFFFFF"/>
                </a:solidFill>
                <a:latin typeface="Calibri"/>
                <a:cs typeface="Calibri"/>
              </a:rPr>
              <a:t>VALEA CHIOARULUI</a:t>
            </a:r>
            <a:endParaRPr sz="1800" dirty="0">
              <a:latin typeface="Calibri"/>
              <a:cs typeface="Calibri"/>
            </a:endParaRPr>
          </a:p>
          <a:p>
            <a:pPr marL="49530" algn="ctr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auditor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o-RO" sz="1800" dirty="0">
                <a:solidFill>
                  <a:srgbClr val="FFFFFF"/>
                </a:solidFill>
                <a:latin typeface="Calibri"/>
                <a:cs typeface="Calibri"/>
              </a:rPr>
              <a:t>Sabin SISERMAN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2222" y="5950458"/>
            <a:ext cx="8641080" cy="584200"/>
          </a:xfrm>
          <a:prstGeom prst="rect">
            <a:avLst/>
          </a:prstGeom>
          <a:solidFill>
            <a:schemeClr val="bg2">
              <a:lumMod val="90000"/>
            </a:schemeClr>
          </a:solidFill>
          <a:ln w="22859">
            <a:solidFill>
              <a:srgbClr val="4F81BC"/>
            </a:solidFill>
          </a:ln>
        </p:spPr>
        <p:txBody>
          <a:bodyPr vert="horz" wrap="square" lIns="0" tIns="20320" rIns="0" bIns="0" rtlCol="0">
            <a:spAutoFit/>
          </a:bodyPr>
          <a:lstStyle/>
          <a:p>
            <a:pPr marL="407034">
              <a:lnSpc>
                <a:spcPct val="100000"/>
              </a:lnSpc>
              <a:spcBef>
                <a:spcPts val="160"/>
              </a:spcBef>
              <a:tabLst>
                <a:tab pos="3166745" algn="l"/>
              </a:tabLst>
            </a:pP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AICI</a:t>
            </a:r>
            <a:r>
              <a:rPr sz="32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AM </a:t>
            </a:r>
            <a:r>
              <a:rPr sz="3200" b="1" spc="-10" dirty="0">
                <a:solidFill>
                  <a:srgbClr val="FF0000"/>
                </a:solidFill>
                <a:latin typeface="Calibri"/>
                <a:cs typeface="Calibri"/>
              </a:rPr>
              <a:t>AJUNS</a:t>
            </a: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	-</a:t>
            </a:r>
            <a:r>
              <a:rPr sz="32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PE</a:t>
            </a:r>
            <a:r>
              <a:rPr sz="32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AICI</a:t>
            </a:r>
            <a:r>
              <a:rPr sz="32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32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TRECUT</a:t>
            </a:r>
            <a:r>
              <a:rPr sz="32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FF0000"/>
                </a:solidFill>
                <a:latin typeface="Calibri"/>
                <a:cs typeface="Calibri"/>
              </a:rPr>
              <a:t>AUDITU’….</a:t>
            </a:r>
            <a:endParaRPr sz="3200" dirty="0">
              <a:latin typeface="Calibri"/>
              <a:cs typeface="Calibri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654" y="1359414"/>
            <a:ext cx="2664460" cy="354853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807" y="1353552"/>
            <a:ext cx="2739391" cy="3548062"/>
          </a:xfrm>
          <a:prstGeom prst="rect">
            <a:avLst/>
          </a:prstGeom>
        </p:spPr>
      </p:pic>
      <p:pic>
        <p:nvPicPr>
          <p:cNvPr id="12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66985" y="1353552"/>
            <a:ext cx="2630424" cy="352168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2222" y="189737"/>
            <a:ext cx="8641080" cy="1158651"/>
          </a:xfrm>
          <a:prstGeom prst="rect">
            <a:avLst/>
          </a:prstGeom>
          <a:solidFill>
            <a:srgbClr val="FFFF00"/>
          </a:solidFill>
          <a:ln w="25907">
            <a:solidFill>
              <a:srgbClr val="385D89"/>
            </a:solidFill>
          </a:ln>
        </p:spPr>
        <p:txBody>
          <a:bodyPr vert="horz" wrap="square" lIns="0" tIns="233045" rIns="0" bIns="0" rtlCol="0">
            <a:spAutoFit/>
          </a:bodyPr>
          <a:lstStyle/>
          <a:p>
            <a:pPr marL="810895" marR="803910" indent="309245">
              <a:lnSpc>
                <a:spcPct val="100000"/>
              </a:lnSpc>
              <a:spcBef>
                <a:spcPts val="1835"/>
              </a:spcBef>
            </a:pPr>
            <a:r>
              <a:rPr sz="2800" dirty="0">
                <a:solidFill>
                  <a:srgbClr val="FF0000"/>
                </a:solidFill>
              </a:rPr>
              <a:t>„</a:t>
            </a:r>
            <a:r>
              <a:rPr sz="2800" spc="-85" dirty="0">
                <a:solidFill>
                  <a:srgbClr val="FF0000"/>
                </a:solidFill>
              </a:rPr>
              <a:t> </a:t>
            </a:r>
            <a:r>
              <a:rPr sz="2800" dirty="0">
                <a:solidFill>
                  <a:srgbClr val="FF0000"/>
                </a:solidFill>
              </a:rPr>
              <a:t>REDEFINIM</a:t>
            </a:r>
            <a:r>
              <a:rPr sz="2800" spc="-55" dirty="0">
                <a:solidFill>
                  <a:srgbClr val="FF0000"/>
                </a:solidFill>
              </a:rPr>
              <a:t> </a:t>
            </a:r>
            <a:r>
              <a:rPr sz="2800" spc="-25" dirty="0">
                <a:solidFill>
                  <a:srgbClr val="FF0000"/>
                </a:solidFill>
              </a:rPr>
              <a:t>ADMINISTRAȚIA </a:t>
            </a:r>
            <a:r>
              <a:rPr sz="2800" dirty="0">
                <a:solidFill>
                  <a:srgbClr val="FF0000"/>
                </a:solidFill>
              </a:rPr>
              <a:t>ÎN</a:t>
            </a:r>
            <a:r>
              <a:rPr sz="2800" spc="-65" dirty="0">
                <a:solidFill>
                  <a:srgbClr val="FF0000"/>
                </a:solidFill>
              </a:rPr>
              <a:t> </a:t>
            </a:r>
            <a:r>
              <a:rPr sz="2800" spc="-10" dirty="0">
                <a:solidFill>
                  <a:srgbClr val="FF0000"/>
                </a:solidFill>
              </a:rPr>
              <a:t>COMUNE”</a:t>
            </a:r>
            <a:br>
              <a:rPr lang="ro-RO" sz="2800" spc="-10" dirty="0">
                <a:solidFill>
                  <a:srgbClr val="FF0000"/>
                </a:solidFill>
              </a:rPr>
            </a:br>
            <a:r>
              <a:rPr lang="ro-RO" sz="1600" spc="-10" dirty="0">
                <a:solidFill>
                  <a:srgbClr val="FF0000"/>
                </a:solidFill>
              </a:rPr>
              <a:t>ACHIZITII SI  IMPLEMENTARE PROIECTE ( Ct. 231 si  208) </a:t>
            </a:r>
            <a:r>
              <a:rPr sz="1600" dirty="0">
                <a:solidFill>
                  <a:srgbClr val="FF0000"/>
                </a:solidFill>
              </a:rPr>
              <a:t>-</a:t>
            </a:r>
            <a:r>
              <a:rPr sz="1600" spc="-90" dirty="0">
                <a:solidFill>
                  <a:srgbClr val="FF0000"/>
                </a:solidFill>
              </a:rPr>
              <a:t> </a:t>
            </a:r>
            <a:r>
              <a:rPr sz="1600" dirty="0">
                <a:solidFill>
                  <a:srgbClr val="FF0000"/>
                </a:solidFill>
              </a:rPr>
              <a:t>SELECȚII</a:t>
            </a:r>
            <a:r>
              <a:rPr lang="ro-RO" sz="1600" dirty="0">
                <a:solidFill>
                  <a:srgbClr val="FF0000"/>
                </a:solidFill>
              </a:rPr>
              <a:t> R</a:t>
            </a:r>
            <a:r>
              <a:rPr sz="1600" spc="-20" dirty="0">
                <a:solidFill>
                  <a:srgbClr val="FF0000"/>
                </a:solidFill>
              </a:rPr>
              <a:t>EPREZENTATIVE</a:t>
            </a:r>
            <a:br>
              <a:rPr lang="ro-RO" sz="1600" spc="-20" dirty="0">
                <a:solidFill>
                  <a:srgbClr val="FF0000"/>
                </a:solidFill>
              </a:rPr>
            </a:br>
            <a:endParaRPr sz="1600" dirty="0"/>
          </a:p>
        </p:txBody>
      </p:sp>
      <p:sp>
        <p:nvSpPr>
          <p:cNvPr id="3" name="object 3"/>
          <p:cNvSpPr txBox="1"/>
          <p:nvPr/>
        </p:nvSpPr>
        <p:spPr>
          <a:xfrm>
            <a:off x="252222" y="6078358"/>
            <a:ext cx="8588502" cy="589905"/>
          </a:xfrm>
          <a:prstGeom prst="rect">
            <a:avLst/>
          </a:prstGeom>
          <a:solidFill>
            <a:srgbClr val="FFFF00"/>
          </a:solidFill>
          <a:ln w="25907">
            <a:solidFill>
              <a:srgbClr val="385D89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marL="50165" algn="ctr">
              <a:lnSpc>
                <a:spcPct val="100000"/>
              </a:lnSpc>
              <a:spcBef>
                <a:spcPts val="280"/>
              </a:spcBef>
            </a:pPr>
            <a:r>
              <a:rPr lang="ro-RO" sz="1800" b="1" spc="-10" dirty="0">
                <a:solidFill>
                  <a:srgbClr val="FF0000"/>
                </a:solidFill>
                <a:latin typeface="Calibri"/>
                <a:cs typeface="Calibri"/>
              </a:rPr>
              <a:t>MIRESU MARE – COMUNA CU CELE MAI MULTE  INVESTITII IN DERULARE</a:t>
            </a:r>
            <a:endParaRPr sz="1800" b="1" dirty="0">
              <a:solidFill>
                <a:srgbClr val="FF0000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Auditor</a:t>
            </a:r>
            <a:r>
              <a:rPr sz="1800" b="1" spc="3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ro-RO" sz="1800" b="1" dirty="0">
                <a:solidFill>
                  <a:srgbClr val="FF0000"/>
                </a:solidFill>
                <a:latin typeface="Calibri"/>
                <a:cs typeface="Calibri"/>
              </a:rPr>
              <a:t>Sabin SISERMAN</a:t>
            </a:r>
            <a:endParaRPr sz="1800" b="1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pic>
        <p:nvPicPr>
          <p:cNvPr id="5" name="Imagine 4">
            <a:extLst>
              <a:ext uri="{FF2B5EF4-FFF2-40B4-BE49-F238E27FC236}">
                <a16:creationId xmlns:a16="http://schemas.microsoft.com/office/drawing/2014/main" id="{81A47B03-FCA1-A825-582E-0051F30F79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222" y="1418815"/>
            <a:ext cx="8641080" cy="4600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4185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2222" y="189737"/>
            <a:ext cx="8641080" cy="10970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907">
            <a:solidFill>
              <a:srgbClr val="385D89"/>
            </a:solidFill>
          </a:ln>
        </p:spPr>
        <p:txBody>
          <a:bodyPr vert="horz" wrap="square" lIns="0" tIns="233045" rIns="0" bIns="0" rtlCol="0">
            <a:spAutoFit/>
          </a:bodyPr>
          <a:lstStyle/>
          <a:p>
            <a:pPr marL="1673860" marR="1105535" indent="-553720">
              <a:lnSpc>
                <a:spcPct val="100000"/>
              </a:lnSpc>
              <a:spcBef>
                <a:spcPts val="1835"/>
              </a:spcBef>
              <a:tabLst>
                <a:tab pos="2976245" algn="l"/>
              </a:tabLst>
            </a:pPr>
            <a:r>
              <a:rPr sz="2800" dirty="0">
                <a:solidFill>
                  <a:srgbClr val="FF0000"/>
                </a:solidFill>
              </a:rPr>
              <a:t>„</a:t>
            </a:r>
            <a:r>
              <a:rPr sz="2800" spc="-75" dirty="0">
                <a:solidFill>
                  <a:srgbClr val="FF0000"/>
                </a:solidFill>
              </a:rPr>
              <a:t> </a:t>
            </a:r>
            <a:r>
              <a:rPr sz="2800" dirty="0">
                <a:solidFill>
                  <a:srgbClr val="FF0000"/>
                </a:solidFill>
              </a:rPr>
              <a:t>REDEFINIM</a:t>
            </a:r>
            <a:r>
              <a:rPr sz="2800" spc="-40" dirty="0">
                <a:solidFill>
                  <a:srgbClr val="FF0000"/>
                </a:solidFill>
              </a:rPr>
              <a:t> </a:t>
            </a:r>
            <a:r>
              <a:rPr sz="2800" spc="-25" dirty="0">
                <a:solidFill>
                  <a:srgbClr val="FF0000"/>
                </a:solidFill>
              </a:rPr>
              <a:t>ADMINISTRAȚIA</a:t>
            </a:r>
            <a:r>
              <a:rPr sz="2800" spc="-15" dirty="0">
                <a:solidFill>
                  <a:srgbClr val="FF0000"/>
                </a:solidFill>
              </a:rPr>
              <a:t> </a:t>
            </a:r>
            <a:r>
              <a:rPr sz="2800" dirty="0">
                <a:solidFill>
                  <a:srgbClr val="FF0000"/>
                </a:solidFill>
              </a:rPr>
              <a:t>ÎN</a:t>
            </a:r>
            <a:r>
              <a:rPr sz="2800" spc="-55" dirty="0">
                <a:solidFill>
                  <a:srgbClr val="FF0000"/>
                </a:solidFill>
              </a:rPr>
              <a:t> </a:t>
            </a:r>
            <a:r>
              <a:rPr sz="2800" spc="-10" dirty="0">
                <a:solidFill>
                  <a:srgbClr val="FF0000"/>
                </a:solidFill>
              </a:rPr>
              <a:t>COMUNE”</a:t>
            </a:r>
            <a:br>
              <a:rPr lang="ro-RO" sz="2800" spc="-10" dirty="0">
                <a:solidFill>
                  <a:srgbClr val="FF0000"/>
                </a:solidFill>
              </a:rPr>
            </a:br>
            <a:r>
              <a:rPr lang="ro-RO" sz="2800" spc="-10" dirty="0">
                <a:solidFill>
                  <a:srgbClr val="FF0000"/>
                </a:solidFill>
              </a:rPr>
              <a:t>      BIROUL DE AUDIT AL ACoR MM</a:t>
            </a:r>
            <a:endParaRPr sz="2800" dirty="0"/>
          </a:p>
        </p:txBody>
      </p:sp>
      <p:sp>
        <p:nvSpPr>
          <p:cNvPr id="3" name="object 3"/>
          <p:cNvSpPr txBox="1"/>
          <p:nvPr/>
        </p:nvSpPr>
        <p:spPr>
          <a:xfrm>
            <a:off x="3204210" y="5013197"/>
            <a:ext cx="2592705" cy="649605"/>
          </a:xfrm>
          <a:prstGeom prst="rect">
            <a:avLst/>
          </a:prstGeom>
          <a:solidFill>
            <a:srgbClr val="4F81BC"/>
          </a:solidFill>
          <a:ln w="25907">
            <a:solidFill>
              <a:srgbClr val="385D89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8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CICÂRLĂU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ȘCOALA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Auditor</a:t>
            </a:r>
            <a:r>
              <a:rPr sz="1800" spc="3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Sabin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SISERMAN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87374" y="5013197"/>
            <a:ext cx="2772410" cy="589905"/>
          </a:xfrm>
          <a:prstGeom prst="rect">
            <a:avLst/>
          </a:prstGeom>
          <a:solidFill>
            <a:srgbClr val="4F81BC"/>
          </a:solidFill>
          <a:ln w="25907">
            <a:solidFill>
              <a:srgbClr val="385D89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80"/>
              </a:spcBef>
            </a:pPr>
            <a:r>
              <a:rPr lang="ro-RO" spc="-10" dirty="0">
                <a:solidFill>
                  <a:srgbClr val="FFFFFF"/>
                </a:solidFill>
                <a:latin typeface="Calibri"/>
                <a:cs typeface="Calibri"/>
              </a:rPr>
              <a:t>RECEA</a:t>
            </a:r>
            <a:endParaRPr sz="18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Auditor</a:t>
            </a:r>
            <a:r>
              <a:rPr sz="1800" spc="3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o-RO" sz="1800" dirty="0">
                <a:solidFill>
                  <a:srgbClr val="FFFFFF"/>
                </a:solidFill>
                <a:latin typeface="Calibri"/>
                <a:cs typeface="Calibri"/>
              </a:rPr>
              <a:t>Sabin SISERMAN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2222" y="5013197"/>
            <a:ext cx="2664460" cy="649605"/>
          </a:xfrm>
          <a:prstGeom prst="rect">
            <a:avLst/>
          </a:prstGeom>
          <a:solidFill>
            <a:srgbClr val="4F81BC"/>
          </a:solidFill>
          <a:ln w="25908">
            <a:solidFill>
              <a:srgbClr val="385D89"/>
            </a:solidFill>
          </a:ln>
        </p:spPr>
        <p:txBody>
          <a:bodyPr vert="horz" wrap="square" lIns="0" tIns="53340" rIns="0" bIns="0" rtlCol="0">
            <a:spAutoFit/>
          </a:bodyPr>
          <a:lstStyle/>
          <a:p>
            <a:pPr algn="ctr">
              <a:lnSpc>
                <a:spcPts val="1910"/>
              </a:lnSpc>
              <a:spcBef>
                <a:spcPts val="420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Arhiva</a:t>
            </a:r>
            <a:r>
              <a:rPr sz="16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A.Co.R.</a:t>
            </a:r>
            <a:r>
              <a:rPr sz="16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MARAMURES</a:t>
            </a:r>
            <a:endParaRPr sz="1600">
              <a:latin typeface="Calibri"/>
              <a:cs typeface="Calibri"/>
            </a:endParaRPr>
          </a:p>
          <a:p>
            <a:pPr marL="50800" algn="ctr">
              <a:lnSpc>
                <a:spcPts val="215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arhivar</a:t>
            </a:r>
            <a:r>
              <a:rPr sz="1800" spc="3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Alina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PASERE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5435" y="1700783"/>
            <a:ext cx="2737104" cy="309676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7053" y="1700783"/>
            <a:ext cx="2663952" cy="324002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131820" y="1700783"/>
            <a:ext cx="2520696" cy="3168396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252222" y="5950458"/>
            <a:ext cx="8641080" cy="584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2859">
            <a:solidFill>
              <a:srgbClr val="4F81BC"/>
            </a:solidFill>
          </a:ln>
        </p:spPr>
        <p:txBody>
          <a:bodyPr vert="horz" wrap="square" lIns="0" tIns="20320" rIns="0" bIns="0" rtlCol="0">
            <a:spAutoFit/>
          </a:bodyPr>
          <a:lstStyle/>
          <a:p>
            <a:pPr marL="407034">
              <a:lnSpc>
                <a:spcPct val="100000"/>
              </a:lnSpc>
              <a:spcBef>
                <a:spcPts val="160"/>
              </a:spcBef>
              <a:tabLst>
                <a:tab pos="3166745" algn="l"/>
              </a:tabLst>
            </a:pP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AICI</a:t>
            </a:r>
            <a:r>
              <a:rPr sz="32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AM </a:t>
            </a:r>
            <a:r>
              <a:rPr sz="3200" b="1" spc="-10" dirty="0">
                <a:solidFill>
                  <a:srgbClr val="FF0000"/>
                </a:solidFill>
                <a:latin typeface="Calibri"/>
                <a:cs typeface="Calibri"/>
              </a:rPr>
              <a:t>AJUNS</a:t>
            </a: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	-</a:t>
            </a:r>
            <a:r>
              <a:rPr sz="32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PE</a:t>
            </a:r>
            <a:r>
              <a:rPr sz="32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AICI</a:t>
            </a:r>
            <a:r>
              <a:rPr sz="32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32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TRECUT</a:t>
            </a:r>
            <a:r>
              <a:rPr sz="32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FF0000"/>
                </a:solidFill>
                <a:latin typeface="Calibri"/>
                <a:cs typeface="Calibri"/>
              </a:rPr>
              <a:t>AUDITU’….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5750" y="189737"/>
            <a:ext cx="8574405" cy="553998"/>
          </a:xfrm>
          <a:prstGeom prst="rect">
            <a:avLst/>
          </a:prstGeom>
          <a:noFill/>
          <a:ln w="25907">
            <a:noFill/>
          </a:ln>
        </p:spPr>
        <p:txBody>
          <a:bodyPr vert="horz" wrap="square" lIns="0" tIns="12192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60"/>
              </a:spcBef>
            </a:pPr>
            <a:r>
              <a:rPr sz="2800" dirty="0">
                <a:solidFill>
                  <a:srgbClr val="FF0000"/>
                </a:solidFill>
              </a:rPr>
              <a:t>Raportul</a:t>
            </a:r>
            <a:r>
              <a:rPr sz="2800" spc="-65" dirty="0">
                <a:solidFill>
                  <a:srgbClr val="FF0000"/>
                </a:solidFill>
              </a:rPr>
              <a:t> </a:t>
            </a:r>
            <a:r>
              <a:rPr sz="2800" spc="-10" dirty="0">
                <a:solidFill>
                  <a:srgbClr val="FF0000"/>
                </a:solidFill>
              </a:rPr>
              <a:t>cenzorului</a:t>
            </a:r>
            <a:r>
              <a:rPr sz="2800" spc="-80" dirty="0">
                <a:solidFill>
                  <a:srgbClr val="FF0000"/>
                </a:solidFill>
              </a:rPr>
              <a:t> </a:t>
            </a:r>
            <a:r>
              <a:rPr sz="2800" spc="-10" dirty="0">
                <a:solidFill>
                  <a:srgbClr val="FF0000"/>
                </a:solidFill>
              </a:rPr>
              <a:t>statutar</a:t>
            </a:r>
            <a:r>
              <a:rPr sz="2800" spc="-55" dirty="0">
                <a:solidFill>
                  <a:srgbClr val="FF0000"/>
                </a:solidFill>
              </a:rPr>
              <a:t> </a:t>
            </a:r>
            <a:r>
              <a:rPr sz="2800" dirty="0">
                <a:solidFill>
                  <a:srgbClr val="FF0000"/>
                </a:solidFill>
              </a:rPr>
              <a:t>pe</a:t>
            </a:r>
            <a:r>
              <a:rPr sz="2800" spc="-70" dirty="0">
                <a:solidFill>
                  <a:srgbClr val="FF0000"/>
                </a:solidFill>
              </a:rPr>
              <a:t> </a:t>
            </a:r>
            <a:r>
              <a:rPr sz="2800" dirty="0" err="1">
                <a:solidFill>
                  <a:srgbClr val="FF0000"/>
                </a:solidFill>
              </a:rPr>
              <a:t>anul</a:t>
            </a:r>
            <a:r>
              <a:rPr sz="2800" spc="-70" dirty="0">
                <a:solidFill>
                  <a:srgbClr val="FF0000"/>
                </a:solidFill>
              </a:rPr>
              <a:t> </a:t>
            </a:r>
            <a:r>
              <a:rPr sz="2800" spc="-20" dirty="0">
                <a:solidFill>
                  <a:srgbClr val="FF0000"/>
                </a:solidFill>
              </a:rPr>
              <a:t>202</a:t>
            </a:r>
            <a:r>
              <a:rPr lang="ro-RO" sz="2800" spc="-20" dirty="0">
                <a:solidFill>
                  <a:srgbClr val="FF0000"/>
                </a:solidFill>
              </a:rPr>
              <a:t>2</a:t>
            </a:r>
            <a:endParaRPr sz="2800" dirty="0"/>
          </a:p>
        </p:txBody>
      </p:sp>
      <p:grpSp>
        <p:nvGrpSpPr>
          <p:cNvPr id="3" name="object 3"/>
          <p:cNvGrpSpPr/>
          <p:nvPr/>
        </p:nvGrpSpPr>
        <p:grpSpPr>
          <a:xfrm>
            <a:off x="4487417" y="5333238"/>
            <a:ext cx="4372737" cy="1190625"/>
            <a:chOff x="4644390" y="5333238"/>
            <a:chExt cx="4104640" cy="1190625"/>
          </a:xfrm>
          <a:noFill/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83424" y="5335524"/>
              <a:ext cx="457200" cy="376428"/>
            </a:xfrm>
            <a:prstGeom prst="rect">
              <a:avLst/>
            </a:prstGeom>
            <a:grpFill/>
          </p:spPr>
        </p:pic>
        <p:sp>
          <p:nvSpPr>
            <p:cNvPr id="5" name="object 5"/>
            <p:cNvSpPr/>
            <p:nvPr/>
          </p:nvSpPr>
          <p:spPr>
            <a:xfrm>
              <a:off x="4644390" y="5333238"/>
              <a:ext cx="4104640" cy="1190625"/>
            </a:xfrm>
            <a:custGeom>
              <a:avLst/>
              <a:gdLst/>
              <a:ahLst/>
              <a:cxnLst/>
              <a:rect l="l" t="t" r="r" b="b"/>
              <a:pathLst>
                <a:path w="4104640" h="1190625">
                  <a:moveTo>
                    <a:pt x="4104132" y="0"/>
                  </a:moveTo>
                  <a:lnTo>
                    <a:pt x="0" y="0"/>
                  </a:lnTo>
                  <a:lnTo>
                    <a:pt x="0" y="1190244"/>
                  </a:lnTo>
                  <a:lnTo>
                    <a:pt x="4104132" y="1190244"/>
                  </a:lnTo>
                  <a:lnTo>
                    <a:pt x="410413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74141" y="5333238"/>
            <a:ext cx="3924300" cy="733534"/>
          </a:xfrm>
          <a:prstGeom prst="rect">
            <a:avLst/>
          </a:prstGeom>
          <a:noFill/>
          <a:ln w="25907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 marL="91440">
              <a:lnSpc>
                <a:spcPct val="100000"/>
              </a:lnSpc>
              <a:spcBef>
                <a:spcPts val="1420"/>
              </a:spcBef>
            </a:pP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EXCEDENTE</a:t>
            </a:r>
            <a:r>
              <a:rPr sz="1800" spc="-10" dirty="0">
                <a:solidFill>
                  <a:srgbClr val="FF0000"/>
                </a:solidFill>
                <a:latin typeface="Calibri"/>
                <a:cs typeface="Calibri"/>
              </a:rPr>
              <a:t>: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64029" y="5401817"/>
            <a:ext cx="2377440" cy="230504"/>
          </a:xfrm>
          <a:prstGeom prst="rect">
            <a:avLst/>
          </a:prstGeom>
          <a:solidFill>
            <a:srgbClr val="4F81BC"/>
          </a:solidFill>
          <a:ln w="25907">
            <a:solidFill>
              <a:srgbClr val="385D89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90805">
              <a:lnSpc>
                <a:spcPts val="1770"/>
              </a:lnSpc>
            </a:pP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AUDIT</a:t>
            </a:r>
            <a:r>
              <a:rPr sz="16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sz="16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o-RO" sz="1600" b="1" spc="-50" dirty="0">
                <a:solidFill>
                  <a:srgbClr val="FFFFFF"/>
                </a:solidFill>
                <a:latin typeface="Calibri"/>
                <a:cs typeface="Calibri"/>
              </a:rPr>
              <a:t>               </a:t>
            </a:r>
            <a:r>
              <a:rPr lang="ro-RO" sz="1600" b="1" dirty="0">
                <a:solidFill>
                  <a:srgbClr val="FFFFFF"/>
                </a:solidFill>
                <a:latin typeface="Calibri"/>
                <a:cs typeface="Calibri"/>
              </a:rPr>
              <a:t>1.476,14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25" dirty="0">
                <a:solidFill>
                  <a:srgbClr val="FFFFFF"/>
                </a:solidFill>
                <a:latin typeface="Calibri"/>
                <a:cs typeface="Calibri"/>
              </a:rPr>
              <a:t>lei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64029" y="5749290"/>
            <a:ext cx="2377440" cy="231775"/>
          </a:xfrm>
          <a:prstGeom prst="rect">
            <a:avLst/>
          </a:prstGeom>
          <a:solidFill>
            <a:srgbClr val="4F81BC"/>
          </a:solidFill>
          <a:ln w="25907">
            <a:solidFill>
              <a:srgbClr val="385D89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90805">
              <a:lnSpc>
                <a:spcPts val="1785"/>
              </a:lnSpc>
            </a:pPr>
            <a:r>
              <a:rPr sz="1600" b="1" spc="-45" dirty="0">
                <a:solidFill>
                  <a:srgbClr val="FFFFFF"/>
                </a:solidFill>
                <a:latin typeface="Calibri"/>
                <a:cs typeface="Calibri"/>
              </a:rPr>
              <a:t>STATUTARE:</a:t>
            </a:r>
            <a:r>
              <a:rPr sz="16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o-RO" sz="1600" b="1" spc="-50" dirty="0">
                <a:solidFill>
                  <a:srgbClr val="FFFFFF"/>
                </a:solidFill>
                <a:latin typeface="Calibri"/>
                <a:cs typeface="Calibri"/>
              </a:rPr>
              <a:t>      </a:t>
            </a:r>
            <a:r>
              <a:rPr lang="ro-RO" sz="1600" b="1" dirty="0">
                <a:solidFill>
                  <a:srgbClr val="FFFFFF"/>
                </a:solidFill>
                <a:latin typeface="Calibri"/>
                <a:cs typeface="Calibri"/>
              </a:rPr>
              <a:t>25.789.9</a:t>
            </a:r>
            <a:r>
              <a:rPr sz="16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25" dirty="0">
                <a:solidFill>
                  <a:srgbClr val="FFFFFF"/>
                </a:solidFill>
                <a:latin typeface="Calibri"/>
                <a:cs typeface="Calibri"/>
              </a:rPr>
              <a:t>lei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64029" y="6136385"/>
            <a:ext cx="2377440" cy="231775"/>
          </a:xfrm>
          <a:prstGeom prst="rect">
            <a:avLst/>
          </a:prstGeom>
          <a:solidFill>
            <a:srgbClr val="4F81BC"/>
          </a:solidFill>
          <a:ln w="25907">
            <a:solidFill>
              <a:srgbClr val="385D89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90805">
              <a:lnSpc>
                <a:spcPts val="1780"/>
              </a:lnSpc>
            </a:pPr>
            <a:r>
              <a:rPr lang="ro-RO" sz="1600" b="1" spc="-10" dirty="0">
                <a:solidFill>
                  <a:srgbClr val="FFFFFF"/>
                </a:solidFill>
                <a:latin typeface="Calibri"/>
                <a:cs typeface="Calibri"/>
              </a:rPr>
              <a:t>ACCESORII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o-RO" sz="1600" b="1" spc="-10" dirty="0">
                <a:solidFill>
                  <a:srgbClr val="FFFFFF"/>
                </a:solidFill>
                <a:latin typeface="Calibri"/>
                <a:cs typeface="Calibri"/>
              </a:rPr>
              <a:t>       1.425,23</a:t>
            </a:r>
            <a:r>
              <a:rPr sz="16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25" dirty="0">
                <a:solidFill>
                  <a:srgbClr val="FFFFFF"/>
                </a:solidFill>
                <a:latin typeface="Calibri"/>
                <a:cs typeface="Calibri"/>
              </a:rPr>
              <a:t>lei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87417" y="5333237"/>
            <a:ext cx="4372737" cy="1139414"/>
          </a:xfrm>
          <a:prstGeom prst="rect">
            <a:avLst/>
          </a:prstGeom>
          <a:solidFill>
            <a:schemeClr val="bg1"/>
          </a:solidFill>
          <a:ln w="25907">
            <a:solidFill>
              <a:schemeClr val="bg1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245"/>
              </a:spcBef>
            </a:pP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PROPUNERE</a:t>
            </a:r>
            <a:r>
              <a:rPr sz="1800" b="1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50" dirty="0">
                <a:solidFill>
                  <a:srgbClr val="FF0000"/>
                </a:solidFill>
                <a:latin typeface="Calibri"/>
                <a:cs typeface="Calibri"/>
              </a:rPr>
              <a:t>:</a:t>
            </a:r>
            <a:endParaRPr sz="1800" dirty="0">
              <a:latin typeface="Calibri"/>
              <a:cs typeface="Calibri"/>
            </a:endParaRPr>
          </a:p>
          <a:p>
            <a:pPr marL="154305" marR="145415" indent="48895" algn="ctr">
              <a:lnSpc>
                <a:spcPct val="100000"/>
              </a:lnSpc>
              <a:spcBef>
                <a:spcPts val="5"/>
              </a:spcBef>
            </a:pPr>
            <a:r>
              <a:rPr sz="1800" b="1" spc="-20" dirty="0">
                <a:solidFill>
                  <a:srgbClr val="4F6128"/>
                </a:solidFill>
                <a:latin typeface="Calibri"/>
                <a:cs typeface="Calibri"/>
              </a:rPr>
              <a:t>REPARTIZAREA</a:t>
            </a:r>
            <a:r>
              <a:rPr sz="1800" b="1" spc="-5" dirty="0">
                <a:solidFill>
                  <a:srgbClr val="4F6128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F6128"/>
                </a:solidFill>
                <a:latin typeface="Calibri"/>
                <a:cs typeface="Calibri"/>
              </a:rPr>
              <a:t>EXCEDENTELOR</a:t>
            </a:r>
            <a:r>
              <a:rPr sz="1800" b="1" spc="-5" dirty="0">
                <a:solidFill>
                  <a:srgbClr val="4F6128"/>
                </a:solidFill>
                <a:latin typeface="Calibri"/>
                <a:cs typeface="Calibri"/>
              </a:rPr>
              <a:t> </a:t>
            </a:r>
            <a:r>
              <a:rPr sz="1800" b="1" spc="-25" dirty="0">
                <a:solidFill>
                  <a:srgbClr val="4F6128"/>
                </a:solidFill>
                <a:latin typeface="Calibri"/>
                <a:cs typeface="Calibri"/>
              </a:rPr>
              <a:t>IN </a:t>
            </a:r>
            <a:r>
              <a:rPr sz="1800" b="1" dirty="0">
                <a:solidFill>
                  <a:srgbClr val="4F6128"/>
                </a:solidFill>
                <a:latin typeface="Calibri"/>
                <a:cs typeface="Calibri"/>
              </a:rPr>
              <a:t>CONTUL</a:t>
            </a:r>
            <a:r>
              <a:rPr sz="1800" b="1" spc="-35" dirty="0">
                <a:solidFill>
                  <a:srgbClr val="4F6128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F6128"/>
                </a:solidFill>
                <a:latin typeface="Calibri"/>
                <a:cs typeface="Calibri"/>
              </a:rPr>
              <a:t>1</a:t>
            </a:r>
            <a:r>
              <a:rPr lang="ro-RO" sz="1800" b="1" dirty="0">
                <a:solidFill>
                  <a:srgbClr val="4F6128"/>
                </a:solidFill>
                <a:latin typeface="Calibri"/>
                <a:cs typeface="Calibri"/>
              </a:rPr>
              <a:t>17</a:t>
            </a:r>
            <a:r>
              <a:rPr sz="1800" b="1" spc="-40" dirty="0">
                <a:solidFill>
                  <a:srgbClr val="4F6128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F6128"/>
                </a:solidFill>
                <a:latin typeface="Calibri"/>
                <a:cs typeface="Calibri"/>
              </a:rPr>
              <a:t>-</a:t>
            </a:r>
            <a:r>
              <a:rPr sz="1800" b="1" spc="-20" dirty="0">
                <a:solidFill>
                  <a:srgbClr val="4F6128"/>
                </a:solidFill>
                <a:latin typeface="Calibri"/>
                <a:cs typeface="Calibri"/>
              </a:rPr>
              <a:t>ALTE</a:t>
            </a:r>
            <a:r>
              <a:rPr sz="1800" b="1" spc="-25" dirty="0">
                <a:solidFill>
                  <a:srgbClr val="4F6128"/>
                </a:solidFill>
                <a:latin typeface="Calibri"/>
                <a:cs typeface="Calibri"/>
              </a:rPr>
              <a:t> </a:t>
            </a:r>
            <a:r>
              <a:rPr lang="ro-RO" sz="1800" b="1" dirty="0">
                <a:solidFill>
                  <a:srgbClr val="4F6128"/>
                </a:solidFill>
                <a:latin typeface="Calibri"/>
                <a:cs typeface="Calibri"/>
              </a:rPr>
              <a:t>FOBDURI</a:t>
            </a:r>
            <a:r>
              <a:rPr sz="1800" b="1" dirty="0">
                <a:solidFill>
                  <a:srgbClr val="4F6128"/>
                </a:solidFill>
                <a:latin typeface="Calibri"/>
                <a:cs typeface="Calibri"/>
              </a:rPr>
              <a:t>-</a:t>
            </a:r>
            <a:r>
              <a:rPr sz="1800" b="1" spc="360" dirty="0">
                <a:solidFill>
                  <a:srgbClr val="4F6128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4F6128"/>
                </a:solidFill>
                <a:latin typeface="Calibri"/>
                <a:cs typeface="Calibri"/>
              </a:rPr>
              <a:t>ANALITICE DISTINCTE</a:t>
            </a:r>
            <a:endParaRPr lang="ro-RO" sz="1100" b="1" spc="-10" dirty="0">
              <a:solidFill>
                <a:srgbClr val="4F6128"/>
              </a:solidFill>
              <a:latin typeface="Calibri"/>
              <a:cs typeface="Calibri"/>
            </a:endParaRPr>
          </a:p>
          <a:p>
            <a:pPr marL="154305" marR="145415" indent="48895" algn="ctr">
              <a:lnSpc>
                <a:spcPct val="100000"/>
              </a:lnSpc>
              <a:spcBef>
                <a:spcPts val="5"/>
              </a:spcBef>
            </a:pPr>
            <a:endParaRPr sz="1800" dirty="0">
              <a:latin typeface="Calibri"/>
              <a:cs typeface="Calibri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141" y="860704"/>
            <a:ext cx="3924300" cy="4316831"/>
          </a:xfrm>
          <a:prstGeom prst="rect">
            <a:avLst/>
          </a:prstGeom>
          <a:ln>
            <a:solidFill>
              <a:srgbClr val="385D89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7417" y="860705"/>
            <a:ext cx="4372737" cy="4316830"/>
          </a:xfrm>
          <a:prstGeom prst="rect">
            <a:avLst/>
          </a:prstGeom>
          <a:ln>
            <a:solidFill>
              <a:srgbClr val="385D89"/>
            </a:solidFill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5750" y="189737"/>
            <a:ext cx="8574405" cy="553998"/>
          </a:xfrm>
          <a:prstGeom prst="rect">
            <a:avLst/>
          </a:prstGeom>
          <a:noFill/>
          <a:ln w="25907">
            <a:noFill/>
          </a:ln>
        </p:spPr>
        <p:txBody>
          <a:bodyPr vert="horz" wrap="square" lIns="0" tIns="12192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60"/>
              </a:spcBef>
            </a:pPr>
            <a:r>
              <a:rPr lang="ro-RO" sz="2800" dirty="0">
                <a:solidFill>
                  <a:srgbClr val="FF0000"/>
                </a:solidFill>
              </a:rPr>
              <a:t>Numirea noului cenzor statutar </a:t>
            </a:r>
            <a:endParaRPr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19200"/>
            <a:ext cx="3200400" cy="46482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3962400" y="1247775"/>
            <a:ext cx="4800600" cy="46423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000" b="1" dirty="0">
                <a:solidFill>
                  <a:schemeClr val="tx1"/>
                </a:solidFill>
              </a:rPr>
              <a:t>EXPERT CONTABIL </a:t>
            </a:r>
          </a:p>
          <a:p>
            <a:pPr algn="ctr"/>
            <a:r>
              <a:rPr lang="ro-RO" sz="2000" b="1" dirty="0">
                <a:solidFill>
                  <a:schemeClr val="tx1"/>
                </a:solidFill>
              </a:rPr>
              <a:t>INSCRIS IN </a:t>
            </a:r>
          </a:p>
          <a:p>
            <a:pPr algn="ctr"/>
            <a:r>
              <a:rPr lang="ro-RO" sz="2000" b="1" dirty="0">
                <a:solidFill>
                  <a:schemeClr val="tx1"/>
                </a:solidFill>
              </a:rPr>
              <a:t>CORPUL EXPERTILOR CONTABILI  </a:t>
            </a:r>
          </a:p>
          <a:p>
            <a:pPr algn="ctr"/>
            <a:r>
              <a:rPr lang="ro-RO" sz="2000" b="1" dirty="0">
                <a:solidFill>
                  <a:schemeClr val="tx1"/>
                </a:solidFill>
              </a:rPr>
              <a:t>SUB NR. 36748/2017/A</a:t>
            </a:r>
          </a:p>
          <a:p>
            <a:pPr algn="ctr"/>
            <a:endParaRPr lang="ro-RO" sz="2000" b="1" dirty="0">
              <a:solidFill>
                <a:schemeClr val="tx1"/>
              </a:solidFill>
            </a:endParaRPr>
          </a:p>
          <a:p>
            <a:pPr algn="ctr"/>
            <a:r>
              <a:rPr lang="ro-RO" sz="2000" b="1" dirty="0">
                <a:solidFill>
                  <a:schemeClr val="tx1"/>
                </a:solidFill>
              </a:rPr>
              <a:t>SPECIALIZATA  </a:t>
            </a:r>
          </a:p>
          <a:p>
            <a:pPr algn="ctr"/>
            <a:r>
              <a:rPr lang="ro-RO" sz="2000" b="1" dirty="0">
                <a:solidFill>
                  <a:schemeClr val="tx1"/>
                </a:solidFill>
              </a:rPr>
              <a:t>IN CONTABILITATEA  O.N.G. </a:t>
            </a:r>
          </a:p>
          <a:p>
            <a:pPr algn="ctr"/>
            <a:r>
              <a:rPr lang="ro-RO" sz="2000" b="1" dirty="0">
                <a:solidFill>
                  <a:schemeClr val="tx1"/>
                </a:solidFill>
              </a:rPr>
              <a:t>SI  A</a:t>
            </a:r>
          </a:p>
          <a:p>
            <a:pPr algn="ctr"/>
            <a:r>
              <a:rPr lang="ro-RO" sz="2000" b="1" dirty="0">
                <a:solidFill>
                  <a:schemeClr val="tx1"/>
                </a:solidFill>
              </a:rPr>
              <a:t>SOCIETATILOR  COMERCIALE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2644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5750" y="189737"/>
            <a:ext cx="8574405" cy="1231106"/>
          </a:xfrm>
          <a:prstGeom prst="rect">
            <a:avLst/>
          </a:prstGeom>
          <a:solidFill>
            <a:srgbClr val="FFFF00"/>
          </a:solidFill>
          <a:ln w="25907">
            <a:solidFill>
              <a:srgbClr val="385D89"/>
            </a:solidFill>
          </a:ln>
        </p:spPr>
        <p:txBody>
          <a:bodyPr vert="horz" wrap="square" lIns="0" tIns="12192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60"/>
              </a:spcBef>
            </a:pPr>
            <a:r>
              <a:rPr lang="ro-RO" sz="2800" dirty="0">
                <a:solidFill>
                  <a:srgbClr val="FF0000"/>
                </a:solidFill>
              </a:rPr>
              <a:t>CASAREA AUTOTURISMULUI EXISTENT  </a:t>
            </a:r>
            <a:br>
              <a:rPr lang="ro-RO" sz="2800" dirty="0">
                <a:solidFill>
                  <a:srgbClr val="FF0000"/>
                </a:solidFill>
              </a:rPr>
            </a:br>
            <a:r>
              <a:rPr lang="ro-RO" sz="2000" dirty="0">
                <a:solidFill>
                  <a:srgbClr val="FF0000"/>
                </a:solidFill>
              </a:rPr>
              <a:t>SI ACHIZITIA UNUI AUTOTURISM DE MIC LITRAJ,</a:t>
            </a:r>
            <a:br>
              <a:rPr lang="ro-RO" sz="2000" dirty="0">
                <a:solidFill>
                  <a:srgbClr val="FF0000"/>
                </a:solidFill>
              </a:rPr>
            </a:br>
            <a:r>
              <a:rPr lang="ro-RO" sz="2000" dirty="0">
                <a:solidFill>
                  <a:srgbClr val="FF0000"/>
                </a:solidFill>
              </a:rPr>
              <a:t> </a:t>
            </a:r>
            <a:r>
              <a:rPr lang="ro-RO" sz="2400" dirty="0">
                <a:solidFill>
                  <a:srgbClr val="FF0000"/>
                </a:solidFill>
              </a:rPr>
              <a:t>NOU, DACIA LOGAN,  ALIMENTAT PE BENZINA SI GPL</a:t>
            </a:r>
            <a:endParaRPr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676400"/>
            <a:ext cx="3121020" cy="4876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876800"/>
            <a:ext cx="2819400" cy="13001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098412" y="411435"/>
            <a:ext cx="2473333" cy="505015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1" y="4267010"/>
            <a:ext cx="5050154" cy="2289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5123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44346" y="192150"/>
            <a:ext cx="705294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55930" marR="5080" indent="-443865">
              <a:lnSpc>
                <a:spcPct val="100000"/>
              </a:lnSpc>
              <a:spcBef>
                <a:spcPts val="95"/>
              </a:spcBef>
            </a:pPr>
            <a:r>
              <a:rPr sz="4000" spc="-30" dirty="0">
                <a:solidFill>
                  <a:srgbClr val="FF0000"/>
                </a:solidFill>
              </a:rPr>
              <a:t>NE-</a:t>
            </a:r>
            <a:r>
              <a:rPr sz="4000" dirty="0">
                <a:solidFill>
                  <a:srgbClr val="FF0000"/>
                </a:solidFill>
              </a:rPr>
              <a:t>AM</a:t>
            </a:r>
            <a:r>
              <a:rPr sz="4000" spc="-50" dirty="0">
                <a:solidFill>
                  <a:srgbClr val="FF0000"/>
                </a:solidFill>
              </a:rPr>
              <a:t> </a:t>
            </a:r>
            <a:r>
              <a:rPr sz="4000" spc="-55" dirty="0">
                <a:solidFill>
                  <a:srgbClr val="FF0000"/>
                </a:solidFill>
              </a:rPr>
              <a:t>BUCURAT</a:t>
            </a:r>
            <a:r>
              <a:rPr sz="4000" spc="-70" dirty="0">
                <a:solidFill>
                  <a:srgbClr val="FF0000"/>
                </a:solidFill>
              </a:rPr>
              <a:t> </a:t>
            </a:r>
            <a:r>
              <a:rPr sz="4000" dirty="0">
                <a:solidFill>
                  <a:srgbClr val="FF0000"/>
                </a:solidFill>
              </a:rPr>
              <a:t>DE</a:t>
            </a:r>
            <a:r>
              <a:rPr sz="4000" spc="-60" dirty="0">
                <a:solidFill>
                  <a:srgbClr val="FF0000"/>
                </a:solidFill>
              </a:rPr>
              <a:t> </a:t>
            </a:r>
            <a:r>
              <a:rPr sz="4000" spc="-10" dirty="0">
                <a:solidFill>
                  <a:srgbClr val="FF0000"/>
                </a:solidFill>
              </a:rPr>
              <a:t>SUSȚINEREA </a:t>
            </a:r>
            <a:r>
              <a:rPr sz="4000" spc="-65" dirty="0">
                <a:solidFill>
                  <a:srgbClr val="FF0000"/>
                </a:solidFill>
              </a:rPr>
              <a:t>URMĂTOARELOR</a:t>
            </a:r>
            <a:r>
              <a:rPr sz="4000" spc="-120" dirty="0">
                <a:solidFill>
                  <a:srgbClr val="FF0000"/>
                </a:solidFill>
              </a:rPr>
              <a:t> </a:t>
            </a:r>
            <a:r>
              <a:rPr sz="4000" spc="-10" dirty="0">
                <a:solidFill>
                  <a:srgbClr val="FF0000"/>
                </a:solidFill>
              </a:rPr>
              <a:t>INSTITUȚII</a:t>
            </a:r>
            <a:r>
              <a:rPr sz="4000" spc="-145" dirty="0">
                <a:solidFill>
                  <a:srgbClr val="FF0000"/>
                </a:solidFill>
              </a:rPr>
              <a:t> </a:t>
            </a:r>
            <a:r>
              <a:rPr sz="4000" spc="-50" dirty="0">
                <a:solidFill>
                  <a:srgbClr val="FF0000"/>
                </a:solidFill>
              </a:rPr>
              <a:t>:</a:t>
            </a:r>
            <a:endParaRPr sz="4000"/>
          </a:p>
        </p:txBody>
      </p:sp>
      <p:grpSp>
        <p:nvGrpSpPr>
          <p:cNvPr id="3" name="object 3"/>
          <p:cNvGrpSpPr/>
          <p:nvPr/>
        </p:nvGrpSpPr>
        <p:grpSpPr>
          <a:xfrm>
            <a:off x="6019800" y="2072639"/>
            <a:ext cx="2590800" cy="2162810"/>
            <a:chOff x="908303" y="2063495"/>
            <a:chExt cx="2324100" cy="216281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0258" y="2089348"/>
              <a:ext cx="2275921" cy="207743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912875" y="2068067"/>
              <a:ext cx="2315210" cy="2153920"/>
            </a:xfrm>
            <a:custGeom>
              <a:avLst/>
              <a:gdLst/>
              <a:ahLst/>
              <a:cxnLst/>
              <a:rect l="l" t="t" r="r" b="b"/>
              <a:pathLst>
                <a:path w="2315210" h="2153920">
                  <a:moveTo>
                    <a:pt x="0" y="2153411"/>
                  </a:moveTo>
                  <a:lnTo>
                    <a:pt x="2314956" y="2153411"/>
                  </a:lnTo>
                  <a:lnTo>
                    <a:pt x="2314956" y="0"/>
                  </a:lnTo>
                  <a:lnTo>
                    <a:pt x="0" y="0"/>
                  </a:lnTo>
                  <a:lnTo>
                    <a:pt x="0" y="2153411"/>
                  </a:lnTo>
                  <a:close/>
                </a:path>
              </a:pathLst>
            </a:custGeom>
            <a:ln w="9144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085189" y="5022850"/>
            <a:ext cx="6991984" cy="13048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95"/>
              </a:spcBef>
              <a:tabLst>
                <a:tab pos="3585210" algn="l"/>
              </a:tabLst>
            </a:pPr>
            <a:r>
              <a:rPr sz="2800" b="1" dirty="0">
                <a:solidFill>
                  <a:srgbClr val="FF0000"/>
                </a:solidFill>
                <a:latin typeface="Calibri"/>
                <a:cs typeface="Calibri"/>
              </a:rPr>
              <a:t>ȘI</a:t>
            </a:r>
            <a:r>
              <a:rPr sz="28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2800" b="1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spc="-60" dirty="0">
                <a:solidFill>
                  <a:srgbClr val="FF0000"/>
                </a:solidFill>
                <a:latin typeface="Calibri"/>
                <a:cs typeface="Calibri"/>
              </a:rPr>
              <a:t>PARTICIPAȚIA</a:t>
            </a:r>
            <a:r>
              <a:rPr sz="28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spc="-30" dirty="0">
                <a:solidFill>
                  <a:srgbClr val="FF0000"/>
                </a:solidFill>
                <a:latin typeface="Calibri"/>
                <a:cs typeface="Calibri"/>
              </a:rPr>
              <a:t>ENTUZIASTĂ</a:t>
            </a:r>
            <a:r>
              <a:rPr sz="2800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2800" b="1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FF0000"/>
                </a:solidFill>
                <a:latin typeface="Calibri"/>
                <a:cs typeface="Calibri"/>
              </a:rPr>
              <a:t>PRIMARILOR </a:t>
            </a:r>
            <a:r>
              <a:rPr sz="2800" b="1" spc="-20" dirty="0">
                <a:solidFill>
                  <a:srgbClr val="FF0000"/>
                </a:solidFill>
                <a:latin typeface="Calibri"/>
                <a:cs typeface="Calibri"/>
              </a:rPr>
              <a:t>COMUNELOR</a:t>
            </a:r>
            <a:r>
              <a:rPr sz="2800" b="1" spc="-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FF0000"/>
                </a:solidFill>
                <a:latin typeface="Calibri"/>
                <a:cs typeface="Calibri"/>
              </a:rPr>
              <a:t>MEMBRE</a:t>
            </a:r>
            <a:r>
              <a:rPr sz="2800" b="1" dirty="0">
                <a:solidFill>
                  <a:srgbClr val="FF0000"/>
                </a:solidFill>
                <a:latin typeface="Calibri"/>
                <a:cs typeface="Calibri"/>
              </a:rPr>
              <a:t>	</a:t>
            </a:r>
            <a:r>
              <a:rPr sz="2800" b="1" spc="-30" dirty="0">
                <a:solidFill>
                  <a:srgbClr val="FF0000"/>
                </a:solidFill>
                <a:latin typeface="Calibri"/>
                <a:cs typeface="Calibri"/>
              </a:rPr>
              <a:t>A.Co.R.-</a:t>
            </a:r>
            <a:r>
              <a:rPr sz="2800" b="1" spc="-25" dirty="0">
                <a:solidFill>
                  <a:srgbClr val="FF0000"/>
                </a:solidFill>
                <a:latin typeface="Calibri"/>
                <a:cs typeface="Calibri"/>
              </a:rPr>
              <a:t>MM</a:t>
            </a:r>
            <a:r>
              <a:rPr lang="ro-RO" sz="2800" b="1" spc="-25" dirty="0">
                <a:solidFill>
                  <a:srgbClr val="FF0000"/>
                </a:solidFill>
                <a:latin typeface="Calibri"/>
                <a:cs typeface="Calibri"/>
              </a:rPr>
              <a:t> LA ORGANIZAREA EVENIMENTULUI</a:t>
            </a:r>
            <a:endParaRPr sz="2800" dirty="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11296" y="2072639"/>
            <a:ext cx="2356104" cy="214426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173" y="2072639"/>
            <a:ext cx="2590800" cy="2077433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8599" y="2224536"/>
            <a:ext cx="8229600" cy="1440180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787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20"/>
              </a:spcBef>
            </a:pPr>
            <a:r>
              <a:rPr sz="4000" b="1" spc="-10" dirty="0">
                <a:solidFill>
                  <a:srgbClr val="FFFFFF"/>
                </a:solidFill>
                <a:latin typeface="Calibri"/>
                <a:cs typeface="Calibri"/>
              </a:rPr>
              <a:t>PREȘEDINTELE</a:t>
            </a:r>
            <a:r>
              <a:rPr sz="4000" b="1" spc="-1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dirty="0">
                <a:solidFill>
                  <a:srgbClr val="FFFFFF"/>
                </a:solidFill>
                <a:latin typeface="Calibri"/>
                <a:cs typeface="Calibri"/>
              </a:rPr>
              <a:t>A.Co.R.</a:t>
            </a:r>
            <a:r>
              <a:rPr sz="4000" b="1" spc="-2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25" dirty="0">
                <a:solidFill>
                  <a:srgbClr val="FFFFFF"/>
                </a:solidFill>
                <a:latin typeface="Calibri"/>
                <a:cs typeface="Calibri"/>
              </a:rPr>
              <a:t>MM</a:t>
            </a:r>
            <a:endParaRPr sz="4000" dirty="0">
              <a:latin typeface="Calibri"/>
              <a:cs typeface="Calibri"/>
            </a:endParaRPr>
          </a:p>
          <a:p>
            <a:pPr marL="231140" algn="ctr">
              <a:lnSpc>
                <a:spcPct val="100000"/>
              </a:lnSpc>
            </a:pPr>
            <a:r>
              <a:rPr sz="4000" b="1" spc="-25" dirty="0">
                <a:solidFill>
                  <a:srgbClr val="FFFF00"/>
                </a:solidFill>
                <a:latin typeface="Calibri"/>
                <a:cs typeface="Calibri"/>
              </a:rPr>
              <a:t>Emilian-</a:t>
            </a:r>
            <a:r>
              <a:rPr sz="4000" b="1" dirty="0">
                <a:solidFill>
                  <a:srgbClr val="FFFF00"/>
                </a:solidFill>
                <a:latin typeface="Calibri"/>
                <a:cs typeface="Calibri"/>
              </a:rPr>
              <a:t>Gheorghe</a:t>
            </a:r>
            <a:r>
              <a:rPr sz="4000" b="1" spc="-14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4000" b="1" spc="-25" dirty="0">
                <a:solidFill>
                  <a:srgbClr val="FFFF00"/>
                </a:solidFill>
                <a:latin typeface="Calibri"/>
                <a:cs typeface="Calibri"/>
              </a:rPr>
              <a:t>POP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1934" y="5334000"/>
            <a:ext cx="8216265" cy="1051570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0" rIns="0" bIns="0" rtlCol="0">
            <a:spAutoFit/>
          </a:bodyPr>
          <a:lstStyle/>
          <a:p>
            <a:pPr marL="2540" algn="ctr">
              <a:lnSpc>
                <a:spcPts val="4520"/>
              </a:lnSpc>
              <a:tabLst>
                <a:tab pos="1977389" algn="l"/>
              </a:tabLst>
            </a:pPr>
            <a:r>
              <a:rPr lang="ro-RO" sz="4000" b="1" dirty="0">
                <a:solidFill>
                  <a:srgbClr val="FFFFFF"/>
                </a:solidFill>
                <a:latin typeface="Calibri"/>
                <a:cs typeface="Calibri"/>
              </a:rPr>
              <a:t>Ș</a:t>
            </a:r>
            <a:r>
              <a:rPr sz="4000" b="1" dirty="0" err="1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40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10" dirty="0">
                <a:solidFill>
                  <a:srgbClr val="FFFFFF"/>
                </a:solidFill>
                <a:latin typeface="Calibri"/>
                <a:cs typeface="Calibri"/>
              </a:rPr>
              <a:t>SEFUL</a:t>
            </a:r>
            <a:r>
              <a:rPr sz="4000" b="1" dirty="0">
                <a:solidFill>
                  <a:srgbClr val="FFFFFF"/>
                </a:solidFill>
                <a:latin typeface="Calibri"/>
                <a:cs typeface="Calibri"/>
              </a:rPr>
              <a:t>	B</a:t>
            </a:r>
            <a:r>
              <a:rPr lang="ro-RO" sz="4000" b="1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4000"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lang="ro-RO" sz="4000" b="1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4000" b="1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lang="ro-RO" sz="4000" b="1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4000" b="1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lang="ro-RO" sz="4000" b="1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4000" b="1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lang="ro-RO" sz="4000" b="1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4000" b="1" spc="-1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4000" b="1" spc="-1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dirty="0">
                <a:solidFill>
                  <a:srgbClr val="FFFFFF"/>
                </a:solidFill>
                <a:latin typeface="Calibri"/>
                <a:cs typeface="Calibri"/>
              </a:rPr>
              <a:t>A.Co.R.</a:t>
            </a:r>
            <a:r>
              <a:rPr sz="4000" b="1" spc="-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b="1" spc="-25" dirty="0">
                <a:solidFill>
                  <a:srgbClr val="FFFFFF"/>
                </a:solidFill>
                <a:latin typeface="Calibri"/>
                <a:cs typeface="Calibri"/>
              </a:rPr>
              <a:t>MM</a:t>
            </a:r>
            <a:endParaRPr sz="4000" dirty="0">
              <a:latin typeface="Calibri"/>
              <a:cs typeface="Calibri"/>
            </a:endParaRPr>
          </a:p>
          <a:p>
            <a:pPr marL="1270" algn="ctr">
              <a:lnSpc>
                <a:spcPts val="3675"/>
              </a:lnSpc>
            </a:pPr>
            <a:r>
              <a:rPr sz="3200" b="1" spc="-70" dirty="0">
                <a:solidFill>
                  <a:srgbClr val="C3D59B"/>
                </a:solidFill>
                <a:latin typeface="Calibri"/>
                <a:cs typeface="Calibri"/>
              </a:rPr>
              <a:t>Dr.</a:t>
            </a:r>
            <a:r>
              <a:rPr sz="3200" b="1" spc="-60" dirty="0">
                <a:solidFill>
                  <a:srgbClr val="C3D59B"/>
                </a:solidFill>
                <a:latin typeface="Calibri"/>
                <a:cs typeface="Calibri"/>
              </a:rPr>
              <a:t> </a:t>
            </a:r>
            <a:r>
              <a:rPr lang="ro-RO" sz="3200" b="1" spc="-60" dirty="0">
                <a:solidFill>
                  <a:srgbClr val="C3D59B"/>
                </a:solidFill>
                <a:latin typeface="Calibri"/>
                <a:cs typeface="Calibri"/>
              </a:rPr>
              <a:t>Ec. </a:t>
            </a:r>
            <a:r>
              <a:rPr sz="3200" b="1" dirty="0">
                <a:solidFill>
                  <a:srgbClr val="C3D59B"/>
                </a:solidFill>
                <a:latin typeface="Calibri"/>
                <a:cs typeface="Calibri"/>
              </a:rPr>
              <a:t>Sabin</a:t>
            </a:r>
            <a:r>
              <a:rPr sz="3200" b="1" spc="-60" dirty="0">
                <a:solidFill>
                  <a:srgbClr val="C3D59B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C3D59B"/>
                </a:solidFill>
                <a:latin typeface="Calibri"/>
                <a:cs typeface="Calibri"/>
              </a:rPr>
              <a:t>SISERMAN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6072" y="3699284"/>
            <a:ext cx="8229600" cy="147604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wrap="square" lIns="0" tIns="209550" rIns="0" bIns="0" rtlCol="0">
            <a:spAutoFit/>
          </a:bodyPr>
          <a:lstStyle/>
          <a:p>
            <a:pPr marL="453390" algn="ctr">
              <a:lnSpc>
                <a:spcPct val="100000"/>
              </a:lnSpc>
              <a:spcBef>
                <a:spcPts val="1650"/>
              </a:spcBef>
              <a:tabLst>
                <a:tab pos="6494780" algn="l"/>
              </a:tabLst>
            </a:pPr>
            <a:r>
              <a:rPr lang="ro-RO" sz="3600" b="1" dirty="0">
                <a:solidFill>
                  <a:srgbClr val="00B050"/>
                </a:solidFill>
                <a:latin typeface="Calibri"/>
                <a:cs typeface="Calibri"/>
              </a:rPr>
              <a:t>COMUNA COLTAU</a:t>
            </a:r>
          </a:p>
          <a:p>
            <a:pPr marL="453390" algn="ctr">
              <a:lnSpc>
                <a:spcPct val="100000"/>
              </a:lnSpc>
              <a:spcBef>
                <a:spcPts val="1650"/>
              </a:spcBef>
              <a:tabLst>
                <a:tab pos="6494780" algn="l"/>
              </a:tabLst>
            </a:pPr>
            <a:r>
              <a:rPr lang="ro-RO" sz="3200" b="1" dirty="0">
                <a:solidFill>
                  <a:srgbClr val="00B050"/>
                </a:solidFill>
                <a:latin typeface="Calibri"/>
                <a:cs typeface="Calibri"/>
              </a:rPr>
              <a:t>Lajos CENDES –primarul Comunei</a:t>
            </a:r>
            <a:endParaRPr sz="4300" dirty="0">
              <a:solidFill>
                <a:srgbClr val="00B050"/>
              </a:solidFill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65300" y="354003"/>
            <a:ext cx="6758305" cy="1762662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518285" marR="5080" indent="-1506220">
              <a:lnSpc>
                <a:spcPts val="6680"/>
              </a:lnSpc>
              <a:spcBef>
                <a:spcPts val="345"/>
              </a:spcBef>
              <a:tabLst>
                <a:tab pos="1282065" algn="l"/>
              </a:tabLst>
            </a:pPr>
            <a:r>
              <a:rPr sz="5700" i="1" spc="-25" dirty="0">
                <a:solidFill>
                  <a:srgbClr val="000000"/>
                </a:solidFill>
                <a:latin typeface="+mn-lt"/>
                <a:cs typeface="Malgun Gothic"/>
              </a:rPr>
              <a:t>V</a:t>
            </a:r>
            <a:r>
              <a:rPr sz="5400" i="1" spc="-25" dirty="0">
                <a:solidFill>
                  <a:srgbClr val="000000"/>
                </a:solidFill>
                <a:latin typeface="+mn-lt"/>
                <a:cs typeface="Calibri"/>
              </a:rPr>
              <a:t>ă</a:t>
            </a:r>
            <a:r>
              <a:rPr sz="5400" i="1" dirty="0">
                <a:solidFill>
                  <a:srgbClr val="000000"/>
                </a:solidFill>
                <a:latin typeface="+mn-lt"/>
                <a:cs typeface="Calibri"/>
              </a:rPr>
              <a:t>	</a:t>
            </a:r>
            <a:r>
              <a:rPr sz="5700" i="1" spc="-160" dirty="0">
                <a:solidFill>
                  <a:srgbClr val="000000"/>
                </a:solidFill>
                <a:latin typeface="+mn-lt"/>
                <a:cs typeface="Malgun Gothic"/>
              </a:rPr>
              <a:t>mul</a:t>
            </a:r>
            <a:r>
              <a:rPr sz="5400" i="1" spc="-160" dirty="0">
                <a:solidFill>
                  <a:srgbClr val="000000"/>
                </a:solidFill>
                <a:latin typeface="+mn-lt"/>
                <a:cs typeface="Calibri"/>
              </a:rPr>
              <a:t>ț</a:t>
            </a:r>
            <a:r>
              <a:rPr sz="5700" i="1" spc="-160" dirty="0">
                <a:solidFill>
                  <a:srgbClr val="000000"/>
                </a:solidFill>
                <a:latin typeface="+mn-lt"/>
                <a:cs typeface="Malgun Gothic"/>
              </a:rPr>
              <a:t>umim</a:t>
            </a:r>
            <a:r>
              <a:rPr sz="5700" i="1" spc="-320" dirty="0">
                <a:solidFill>
                  <a:srgbClr val="000000"/>
                </a:solidFill>
                <a:latin typeface="+mn-lt"/>
                <a:cs typeface="Malgun Gothic"/>
              </a:rPr>
              <a:t> </a:t>
            </a:r>
            <a:r>
              <a:rPr sz="5700" i="1" spc="-130" dirty="0">
                <a:solidFill>
                  <a:srgbClr val="000000"/>
                </a:solidFill>
                <a:latin typeface="+mn-lt"/>
                <a:cs typeface="Malgun Gothic"/>
              </a:rPr>
              <a:t>pentru </a:t>
            </a:r>
            <a:r>
              <a:rPr sz="5700" i="1" spc="-140" dirty="0">
                <a:solidFill>
                  <a:srgbClr val="000000"/>
                </a:solidFill>
                <a:latin typeface="+mn-lt"/>
                <a:cs typeface="Malgun Gothic"/>
              </a:rPr>
              <a:t>participare</a:t>
            </a:r>
            <a:r>
              <a:rPr sz="5700" i="1" spc="-290" dirty="0">
                <a:solidFill>
                  <a:srgbClr val="000000"/>
                </a:solidFill>
                <a:latin typeface="+mn-lt"/>
                <a:cs typeface="Malgun Gothic"/>
              </a:rPr>
              <a:t> </a:t>
            </a:r>
            <a:r>
              <a:rPr sz="5700" i="1" spc="-50" dirty="0">
                <a:solidFill>
                  <a:srgbClr val="000000"/>
                </a:solidFill>
                <a:latin typeface="+mn-lt"/>
                <a:cs typeface="Malgun Gothic"/>
              </a:rPr>
              <a:t>!</a:t>
            </a:r>
            <a:endParaRPr sz="5700" dirty="0">
              <a:latin typeface="+mn-lt"/>
              <a:cs typeface="Malgun Gothic"/>
            </a:endParaRPr>
          </a:p>
        </p:txBody>
      </p:sp>
      <p:pic>
        <p:nvPicPr>
          <p:cNvPr id="7" name="In Memoria Dumitru Farcas- Generic Tezaur Folcloric (1)">
            <a:hlinkClick r:id="" action="ppaction://media"/>
            <a:extLst>
              <a:ext uri="{FF2B5EF4-FFF2-40B4-BE49-F238E27FC236}">
                <a16:creationId xmlns:a16="http://schemas.microsoft.com/office/drawing/2014/main" id="{15963BF9-3D2A-819D-A599-07FD5AF59F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779923" y="1195308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29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3415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1423</TotalTime>
  <Words>1876</Words>
  <Application>Microsoft Office PowerPoint</Application>
  <PresentationFormat>Expunere pe ecran (4:3)</PresentationFormat>
  <Paragraphs>313</Paragraphs>
  <Slides>42</Slides>
  <Notes>6</Notes>
  <HiddenSlides>0</HiddenSlides>
  <MMClips>4</MMClips>
  <ScaleCrop>false</ScaleCrop>
  <HeadingPairs>
    <vt:vector size="6" baseType="variant">
      <vt:variant>
        <vt:lpstr>Fonturi utilizate</vt:lpstr>
      </vt:variant>
      <vt:variant>
        <vt:i4>5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42</vt:i4>
      </vt:variant>
    </vt:vector>
  </HeadingPairs>
  <TitlesOfParts>
    <vt:vector size="48" baseType="lpstr">
      <vt:lpstr>Arial</vt:lpstr>
      <vt:lpstr>Arial Black</vt:lpstr>
      <vt:lpstr>Assistant</vt:lpstr>
      <vt:lpstr>Calibri</vt:lpstr>
      <vt:lpstr>Times New Roman</vt:lpstr>
      <vt:lpstr>Office Theme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ORDINEA DE ZI</vt:lpstr>
      <vt:lpstr>RAPORTUL</vt:lpstr>
      <vt:lpstr>Prezentare PowerPoint</vt:lpstr>
      <vt:lpstr>Prezentare PowerPoint</vt:lpstr>
      <vt:lpstr>PERSONALUL CARE A  CONFERENTIAT LA CURSURI </vt:lpstr>
      <vt:lpstr>FORMARE PROFESIONALA FUNCTIONARI PUBLICI  CURSUL ORGANIZAT de A.Co.R. MM la HOTEL SENECA – BAIA MARE  3-4 NOV. 2022</vt:lpstr>
      <vt:lpstr>FORMARE PROFESIONALĂ ALEȘI LOCALI CURSUL ORGANIZAT de A.Co.R. BUCUREȘTI  la HOTEL  TERMAL  – SÂNMARTIN - 24-26 noiembrie  2022</vt:lpstr>
      <vt:lpstr>ACTIUNE CIVICA  DE INFORMARE A SITUATIEI SALARIZARII ANGAJATILOR DIN COMUNELE MARAMURESENE INTALNIRE CU PARLAMENTARII  MARAMURESENI  AI TUTUROR  PARTIDELOR REPREZENTATE IN PARLAMENT SALA DE CONFERINTE A CONSILIULUI JUDETEAN – 8 DECEMBRIE 2022 </vt:lpstr>
      <vt:lpstr>PROMOVARE BUNE PRACTICI ADMINISTRATIVE COMUNA CICÂRLĂU PRIN GRUPUL DE MODERNIZRE A ADMINISTRAȚIEI PUBLICE LOCALE DIN INSTITUȚIA PREFECTULUI MARAMUREȘ</vt:lpstr>
      <vt:lpstr>PROMOVARE BUNE PRACTICI ADMINISTRATIVE COMUNA GROȘI  PRIN GRUPUL DE MODERNIZRE A ADMINISTRAȚIEI PUBLICE LOCALE DIN INSTITUȚIA PREFECTULUI MARAMUREȘ</vt:lpstr>
      <vt:lpstr>ACȚIUNI ȘI CONCURSURI PROMOVATE ÎNCEPÂND CU ANUL 2017</vt:lpstr>
      <vt:lpstr>ACȚIUNI ȘI CONCURSURI PROMOVATE ÎNCEPAND CU ANUL 2017</vt:lpstr>
      <vt:lpstr>Prezentare PowerPoint</vt:lpstr>
      <vt:lpstr>ACȚIUNI ȘI CONCURSURI PROMOVATE ÎNCEPAND CU ANUL 2017</vt:lpstr>
      <vt:lpstr>RAPORTUL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„ REDEFINIM ADMINISTRAȚIA ÎN COMUNE” IMPOZITE ȘI TAXE LOCALE – SELECȚII REPREZENTATIVE</vt:lpstr>
      <vt:lpstr>„ REDEFINIM ADMINISTRAȚIA ÎN COMUNE” CONTABILITATE - SELECȚII REPREZENTATIVE</vt:lpstr>
      <vt:lpstr>„ REDEFINIM ADMINISTRAȚIA ÎN COMUNE” SECRETARIAT - SELECȚII REPREZENTATIVE</vt:lpstr>
      <vt:lpstr>„ REDEFINIM ADMINISTRAȚIA ÎN COMUNE” REGISTRUL AGRICOL- SELECȚII REPREZENTATIVE</vt:lpstr>
      <vt:lpstr>„ REDEFINIM ADMINISTRAȚIA ÎN COMUNE” ACHIZITII SI  IMPLEMENTARE PROIECTE ( Ct. 231 si  208) - SELECȚII REPREZENTATIVE</vt:lpstr>
      <vt:lpstr>„ REDEFINIM ADMINISTRAȚIA ÎN COMUNE” ACHIZITII SI  IMPLEMENTARE PROIECTE ( Ct. 231 si  208) - SELECȚII REPREZENTATIVE </vt:lpstr>
      <vt:lpstr>„ REDEFINIM ADMINISTRAȚIA ÎN COMUNE”       BIROUL DE AUDIT AL ACoR MM</vt:lpstr>
      <vt:lpstr>Raportul cenzorului statutar pe anul 2022</vt:lpstr>
      <vt:lpstr>Numirea noului cenzor statutar </vt:lpstr>
      <vt:lpstr>CASAREA AUTOTURISMULUI EXISTENT   SI ACHIZITIA UNUI AUTOTURISM DE MIC LITRAJ,  NOU, DACIA LOGAN,  ALIMENTAT PE BENZINA SI GPL</vt:lpstr>
      <vt:lpstr>NE-AM BUCURAT DE SUSȚINEREA URMĂTOARELOR INSTITUȚII :</vt:lpstr>
      <vt:lpstr>Vă mulțumim pentru participare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Staving BROS</cp:lastModifiedBy>
  <cp:revision>84</cp:revision>
  <dcterms:created xsi:type="dcterms:W3CDTF">2023-02-09T20:43:21Z</dcterms:created>
  <dcterms:modified xsi:type="dcterms:W3CDTF">2023-02-13T21:50:12Z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2022-01-17T00:00:00Z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2023-02-09T00:00:00Z</vt:filetime>
  </property>
  <property fmtid="{D5CDD505-2E9C-101B-9397-08002B2CF9AE}" pid="5" name="Producer">
    <vt:lpwstr>Microsoft® PowerPoint® 2016</vt:lpwstr>
  </property>
</Properties>
</file>