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72" r:id="rId2"/>
    <p:sldId id="278" r:id="rId3"/>
    <p:sldId id="277" r:id="rId4"/>
    <p:sldId id="273" r:id="rId5"/>
    <p:sldId id="279" r:id="rId6"/>
    <p:sldId id="281" r:id="rId7"/>
    <p:sldId id="284" r:id="rId8"/>
    <p:sldId id="285" r:id="rId9"/>
    <p:sldId id="282" r:id="rId10"/>
    <p:sldId id="286" r:id="rId11"/>
    <p:sldId id="28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F7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9" d="100"/>
          <a:sy n="109" d="100"/>
        </p:scale>
        <p:origin x="6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510261-A553-438E-B95B-E7B7DFDCAE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C545A86-C58B-4FBA-8273-5618BDEA4CEC}">
      <dgm:prSet phldrT="[Text]" custT="1"/>
      <dgm:spPr>
        <a:gradFill flip="none" rotWithShape="0">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dgm:spPr>
      <dgm:t>
        <a:bodyPr/>
        <a:lstStyle/>
        <a:p>
          <a:r>
            <a:rPr lang="ro-RO" sz="1600" b="1" dirty="0">
              <a:latin typeface="Times New Roman" panose="02020603050405020304" pitchFamily="18" charset="0"/>
              <a:cs typeface="Times New Roman" panose="02020603050405020304" pitchFamily="18" charset="0"/>
            </a:rPr>
            <a:t> Definește clar relația dintre Curtea de Conturi și entitățile auditate, prin precizarea drepturilor și obligațiilor fiecărei părți implicate în procesul de audit</a:t>
          </a:r>
          <a:endParaRPr lang="en-US" sz="1600" b="1" dirty="0">
            <a:latin typeface="Times New Roman" panose="02020603050405020304" pitchFamily="18" charset="0"/>
            <a:cs typeface="Times New Roman" panose="02020603050405020304" pitchFamily="18" charset="0"/>
          </a:endParaRPr>
        </a:p>
      </dgm:t>
    </dgm:pt>
    <dgm:pt modelId="{90A83BDD-FBE6-4CD2-A8A1-2A7A61690D68}" type="parTrans" cxnId="{B72E5A9B-A3DB-4E6C-9142-A15974959E84}">
      <dgm:prSet/>
      <dgm:spPr/>
      <dgm:t>
        <a:bodyPr/>
        <a:lstStyle/>
        <a:p>
          <a:endParaRPr lang="en-US"/>
        </a:p>
      </dgm:t>
    </dgm:pt>
    <dgm:pt modelId="{BC414753-F561-410B-85B6-7E7CA4F32067}" type="sibTrans" cxnId="{B72E5A9B-A3DB-4E6C-9142-A15974959E84}">
      <dgm:prSet/>
      <dgm:spPr/>
      <dgm:t>
        <a:bodyPr/>
        <a:lstStyle/>
        <a:p>
          <a:endParaRPr lang="en-US"/>
        </a:p>
      </dgm:t>
    </dgm:pt>
    <dgm:pt modelId="{C586D4D4-7F7A-4E11-B0A0-1E75B6B2AF89}">
      <dgm:prSet phldrT="[Text]"/>
      <dgm:spPr/>
      <dgm:t>
        <a:bodyPr/>
        <a:lstStyle/>
        <a:p>
          <a:pPr>
            <a:buNone/>
          </a:pPr>
          <a:endParaRPr lang="en-US" dirty="0"/>
        </a:p>
      </dgm:t>
    </dgm:pt>
    <dgm:pt modelId="{6716DAF4-9A26-47DC-8BAA-A8A687C74B73}" type="parTrans" cxnId="{ED1EB2F8-4B0D-4E65-9DC6-AF5F26885F59}">
      <dgm:prSet/>
      <dgm:spPr/>
      <dgm:t>
        <a:bodyPr/>
        <a:lstStyle/>
        <a:p>
          <a:endParaRPr lang="en-US"/>
        </a:p>
      </dgm:t>
    </dgm:pt>
    <dgm:pt modelId="{0B7BCE25-E3AF-48CD-990D-15D103CB2FFE}" type="sibTrans" cxnId="{ED1EB2F8-4B0D-4E65-9DC6-AF5F26885F59}">
      <dgm:prSet/>
      <dgm:spPr/>
      <dgm:t>
        <a:bodyPr/>
        <a:lstStyle/>
        <a:p>
          <a:endParaRPr lang="en-US"/>
        </a:p>
      </dgm:t>
    </dgm:pt>
    <dgm:pt modelId="{3997AECE-D1DA-49C2-A5C5-2916FF297D1E}">
      <dgm:prSet phldrT="[Text]" custT="1"/>
      <dgm:spPr>
        <a:gradFill flip="none" rotWithShape="0">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dgm:spPr>
      <dgm:t>
        <a:bodyPr/>
        <a:lstStyle/>
        <a:p>
          <a:pPr marL="0" lvl="0" indent="0" algn="l" defTabSz="755650">
            <a:lnSpc>
              <a:spcPct val="90000"/>
            </a:lnSpc>
            <a:spcBef>
              <a:spcPct val="0"/>
            </a:spcBef>
            <a:spcAft>
              <a:spcPct val="35000"/>
            </a:spcAft>
            <a:buNone/>
          </a:pPr>
          <a:r>
            <a:rPr lang="ro-RO" sz="1600" b="1" kern="1200" dirty="0">
              <a:solidFill>
                <a:prstClr val="white"/>
              </a:solidFill>
              <a:latin typeface="Times New Roman" panose="02020603050405020304" pitchFamily="18" charset="0"/>
              <a:ea typeface="+mn-ea"/>
              <a:cs typeface="Times New Roman" panose="02020603050405020304" pitchFamily="18" charset="0"/>
            </a:rPr>
            <a:t>Transpune</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standardel</a:t>
          </a:r>
          <a:r>
            <a:rPr lang="ro-RO" sz="1600" b="1" kern="1200" dirty="0">
              <a:solidFill>
                <a:prstClr val="white"/>
              </a:solidFill>
              <a:latin typeface="Times New Roman" panose="02020603050405020304" pitchFamily="18" charset="0"/>
              <a:ea typeface="+mn-ea"/>
              <a:cs typeface="Times New Roman" panose="02020603050405020304" pitchFamily="18" charset="0"/>
            </a:rPr>
            <a:t>e</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internaționale</a:t>
          </a:r>
          <a:r>
            <a:rPr lang="en-US" sz="1600" b="1" kern="1200" dirty="0">
              <a:solidFill>
                <a:prstClr val="white"/>
              </a:solidFill>
              <a:latin typeface="Times New Roman" panose="02020603050405020304" pitchFamily="18" charset="0"/>
              <a:ea typeface="+mn-ea"/>
              <a:cs typeface="Times New Roman" panose="02020603050405020304" pitchFamily="18" charset="0"/>
            </a:rPr>
            <a:t> de audit, elaborate de INTOSAI, </a:t>
          </a:r>
          <a:r>
            <a:rPr lang="en-US" sz="1600" b="1" kern="1200" dirty="0" err="1">
              <a:solidFill>
                <a:prstClr val="white"/>
              </a:solidFill>
              <a:latin typeface="Times New Roman" panose="02020603050405020304" pitchFamily="18" charset="0"/>
              <a:ea typeface="+mn-ea"/>
              <a:cs typeface="Times New Roman" panose="02020603050405020304" pitchFamily="18" charset="0"/>
            </a:rPr>
            <a:t>în</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ceea</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ce</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privește</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modul</a:t>
          </a:r>
          <a:r>
            <a:rPr lang="en-US" sz="1600" b="1" kern="1200" dirty="0">
              <a:solidFill>
                <a:prstClr val="white"/>
              </a:solidFill>
              <a:latin typeface="Times New Roman" panose="02020603050405020304" pitchFamily="18" charset="0"/>
              <a:ea typeface="+mn-ea"/>
              <a:cs typeface="Times New Roman" panose="02020603050405020304" pitchFamily="18" charset="0"/>
            </a:rPr>
            <a:t> de </a:t>
          </a:r>
          <a:r>
            <a:rPr lang="en-US" sz="1600" b="1" kern="1200" dirty="0" err="1">
              <a:solidFill>
                <a:prstClr val="white"/>
              </a:solidFill>
              <a:latin typeface="Times New Roman" panose="02020603050405020304" pitchFamily="18" charset="0"/>
              <a:ea typeface="+mn-ea"/>
              <a:cs typeface="Times New Roman" panose="02020603050405020304" pitchFamily="18" charset="0"/>
            </a:rPr>
            <a:t>organizare</a:t>
          </a:r>
          <a:r>
            <a:rPr lang="en-US" sz="1600" b="1" kern="1200" dirty="0">
              <a:solidFill>
                <a:prstClr val="white"/>
              </a:solidFill>
              <a:latin typeface="Times New Roman" panose="02020603050405020304" pitchFamily="18" charset="0"/>
              <a:ea typeface="+mn-ea"/>
              <a:cs typeface="Times New Roman" panose="02020603050405020304" pitchFamily="18" charset="0"/>
            </a:rPr>
            <a:t> al </a:t>
          </a:r>
          <a:r>
            <a:rPr lang="en-US" sz="1600" b="1" kern="1200" dirty="0" err="1">
              <a:solidFill>
                <a:prstClr val="white"/>
              </a:solidFill>
              <a:latin typeface="Times New Roman" panose="02020603050405020304" pitchFamily="18" charset="0"/>
              <a:ea typeface="+mn-ea"/>
              <a:cs typeface="Times New Roman" panose="02020603050405020304" pitchFamily="18" charset="0"/>
            </a:rPr>
            <a:t>unei</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Instituții</a:t>
          </a:r>
          <a:r>
            <a:rPr lang="en-US" sz="1600" b="1" kern="1200" dirty="0">
              <a:solidFill>
                <a:prstClr val="white"/>
              </a:solidFill>
              <a:latin typeface="Times New Roman" panose="02020603050405020304" pitchFamily="18" charset="0"/>
              <a:ea typeface="+mn-ea"/>
              <a:cs typeface="Times New Roman" panose="02020603050405020304" pitchFamily="18" charset="0"/>
            </a:rPr>
            <a:t> Supreme de </a:t>
          </a:r>
          <a:r>
            <a:rPr lang="ro-RO" sz="1600" b="1" kern="1200" dirty="0">
              <a:solidFill>
                <a:prstClr val="white"/>
              </a:solidFill>
              <a:latin typeface="Times New Roman" panose="02020603050405020304" pitchFamily="18" charset="0"/>
              <a:ea typeface="+mn-ea"/>
              <a:cs typeface="Times New Roman" panose="02020603050405020304" pitchFamily="18" charset="0"/>
            </a:rPr>
            <a:t>A</a:t>
          </a:r>
          <a:r>
            <a:rPr lang="en-US" sz="1600" b="1" kern="1200" dirty="0" err="1">
              <a:solidFill>
                <a:prstClr val="white"/>
              </a:solidFill>
              <a:latin typeface="Times New Roman" panose="02020603050405020304" pitchFamily="18" charset="0"/>
              <a:ea typeface="+mn-ea"/>
              <a:cs typeface="Times New Roman" panose="02020603050405020304" pitchFamily="18" charset="0"/>
            </a:rPr>
            <a:t>udit</a:t>
          </a:r>
          <a:endParaRPr lang="en-US" sz="1600" b="1" kern="1200" dirty="0">
            <a:solidFill>
              <a:prstClr val="white"/>
            </a:solidFill>
            <a:latin typeface="Times New Roman" panose="02020603050405020304" pitchFamily="18" charset="0"/>
            <a:ea typeface="+mn-ea"/>
            <a:cs typeface="Times New Roman" panose="02020603050405020304" pitchFamily="18" charset="0"/>
          </a:endParaRPr>
        </a:p>
      </dgm:t>
    </dgm:pt>
    <dgm:pt modelId="{7E1D12D7-6B5E-4A50-ADC2-2DCA9B4CA1C0}" type="parTrans" cxnId="{6C436907-2C49-45A7-85DE-04B089FB05B1}">
      <dgm:prSet/>
      <dgm:spPr/>
      <dgm:t>
        <a:bodyPr/>
        <a:lstStyle/>
        <a:p>
          <a:endParaRPr lang="en-US"/>
        </a:p>
      </dgm:t>
    </dgm:pt>
    <dgm:pt modelId="{6EAEC6A7-5E50-4989-82AC-1949E09613CE}" type="sibTrans" cxnId="{6C436907-2C49-45A7-85DE-04B089FB05B1}">
      <dgm:prSet/>
      <dgm:spPr/>
      <dgm:t>
        <a:bodyPr/>
        <a:lstStyle/>
        <a:p>
          <a:endParaRPr lang="en-US"/>
        </a:p>
      </dgm:t>
    </dgm:pt>
    <dgm:pt modelId="{3A931961-C45C-441E-8F30-171C8A431B1A}">
      <dgm:prSet custT="1"/>
      <dgm:spPr>
        <a:gradFill flip="none" rotWithShape="0">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dgm:spPr>
      <dgm:t>
        <a:bodyPr/>
        <a:lstStyle/>
        <a:p>
          <a:pPr algn="just"/>
          <a:r>
            <a:rPr lang="ro-RO" sz="1600" b="1" kern="1200" dirty="0">
              <a:solidFill>
                <a:prstClr val="white"/>
              </a:solidFill>
              <a:latin typeface="Times New Roman" panose="02020603050405020304" pitchFamily="18" charset="0"/>
              <a:ea typeface="+mn-ea"/>
              <a:cs typeface="Times New Roman" panose="02020603050405020304" pitchFamily="18" charset="0"/>
            </a:rPr>
            <a:t>Sprijină elaborarea manualelor de audit și a metodologiilor de lucru în baza standardelor internaționale de audit financiar, audit al performanței și audit de conformitate</a:t>
          </a:r>
          <a:endParaRPr lang="en-US" sz="1600" b="1" kern="1200" dirty="0">
            <a:solidFill>
              <a:prstClr val="white"/>
            </a:solidFill>
            <a:latin typeface="Times New Roman" panose="02020603050405020304" pitchFamily="18" charset="0"/>
            <a:ea typeface="+mn-ea"/>
            <a:cs typeface="Times New Roman" panose="02020603050405020304" pitchFamily="18" charset="0"/>
          </a:endParaRPr>
        </a:p>
      </dgm:t>
    </dgm:pt>
    <dgm:pt modelId="{DD84122F-6EFE-45B3-9B49-A1A3E38CCD54}" type="parTrans" cxnId="{6DA314AA-69AA-46A7-B4AF-B1B1209F47F4}">
      <dgm:prSet/>
      <dgm:spPr/>
      <dgm:t>
        <a:bodyPr/>
        <a:lstStyle/>
        <a:p>
          <a:endParaRPr lang="en-US"/>
        </a:p>
      </dgm:t>
    </dgm:pt>
    <dgm:pt modelId="{137094A4-1139-4119-B62E-F8E9D5849DCC}" type="sibTrans" cxnId="{6DA314AA-69AA-46A7-B4AF-B1B1209F47F4}">
      <dgm:prSet/>
      <dgm:spPr/>
      <dgm:t>
        <a:bodyPr/>
        <a:lstStyle/>
        <a:p>
          <a:endParaRPr lang="en-US"/>
        </a:p>
      </dgm:t>
    </dgm:pt>
    <dgm:pt modelId="{D7BB0B9B-3B53-4B5D-B449-8C2050E30857}" type="pres">
      <dgm:prSet presAssocID="{13510261-A553-438E-B95B-E7B7DFDCAED9}" presName="linear" presStyleCnt="0">
        <dgm:presLayoutVars>
          <dgm:animLvl val="lvl"/>
          <dgm:resizeHandles val="exact"/>
        </dgm:presLayoutVars>
      </dgm:prSet>
      <dgm:spPr/>
      <dgm:t>
        <a:bodyPr/>
        <a:lstStyle/>
        <a:p>
          <a:endParaRPr lang="en-US"/>
        </a:p>
      </dgm:t>
    </dgm:pt>
    <dgm:pt modelId="{8E959F2E-EB1B-444E-B131-31D53D18236D}" type="pres">
      <dgm:prSet presAssocID="{1C545A86-C58B-4FBA-8273-5618BDEA4CEC}" presName="parentText" presStyleLbl="node1" presStyleIdx="0" presStyleCnt="3" custLinFactNeighborX="142" custLinFactNeighborY="-7350">
        <dgm:presLayoutVars>
          <dgm:chMax val="0"/>
          <dgm:bulletEnabled val="1"/>
        </dgm:presLayoutVars>
      </dgm:prSet>
      <dgm:spPr/>
      <dgm:t>
        <a:bodyPr/>
        <a:lstStyle/>
        <a:p>
          <a:endParaRPr lang="en-US"/>
        </a:p>
      </dgm:t>
    </dgm:pt>
    <dgm:pt modelId="{27FEC638-E0DF-4D93-97FF-90741F4BD990}" type="pres">
      <dgm:prSet presAssocID="{1C545A86-C58B-4FBA-8273-5618BDEA4CEC}" presName="childText" presStyleLbl="revTx" presStyleIdx="0" presStyleCnt="1">
        <dgm:presLayoutVars>
          <dgm:bulletEnabled val="1"/>
        </dgm:presLayoutVars>
      </dgm:prSet>
      <dgm:spPr/>
      <dgm:t>
        <a:bodyPr/>
        <a:lstStyle/>
        <a:p>
          <a:endParaRPr lang="en-US"/>
        </a:p>
      </dgm:t>
    </dgm:pt>
    <dgm:pt modelId="{C7E8BD7F-E363-41B3-9976-B2177A9BA015}" type="pres">
      <dgm:prSet presAssocID="{3997AECE-D1DA-49C2-A5C5-2916FF297D1E}" presName="parentText" presStyleLbl="node1" presStyleIdx="1" presStyleCnt="3" custLinFactY="-27803" custLinFactNeighborY="-100000">
        <dgm:presLayoutVars>
          <dgm:chMax val="0"/>
          <dgm:bulletEnabled val="1"/>
        </dgm:presLayoutVars>
      </dgm:prSet>
      <dgm:spPr/>
      <dgm:t>
        <a:bodyPr/>
        <a:lstStyle/>
        <a:p>
          <a:endParaRPr lang="en-US"/>
        </a:p>
      </dgm:t>
    </dgm:pt>
    <dgm:pt modelId="{E95CD6B0-EACD-4DFB-BDF3-E983EA788114}" type="pres">
      <dgm:prSet presAssocID="{6EAEC6A7-5E50-4989-82AC-1949E09613CE}" presName="spacer" presStyleCnt="0"/>
      <dgm:spPr/>
    </dgm:pt>
    <dgm:pt modelId="{B2BC7C59-881A-4F2D-A48A-0BEEB3051185}" type="pres">
      <dgm:prSet presAssocID="{3A931961-C45C-441E-8F30-171C8A431B1A}" presName="parentText" presStyleLbl="node1" presStyleIdx="2" presStyleCnt="3" custLinFactY="-8015" custLinFactNeighborY="-100000">
        <dgm:presLayoutVars>
          <dgm:chMax val="0"/>
          <dgm:bulletEnabled val="1"/>
        </dgm:presLayoutVars>
      </dgm:prSet>
      <dgm:spPr/>
      <dgm:t>
        <a:bodyPr/>
        <a:lstStyle/>
        <a:p>
          <a:endParaRPr lang="en-US"/>
        </a:p>
      </dgm:t>
    </dgm:pt>
  </dgm:ptLst>
  <dgm:cxnLst>
    <dgm:cxn modelId="{6DA314AA-69AA-46A7-B4AF-B1B1209F47F4}" srcId="{13510261-A553-438E-B95B-E7B7DFDCAED9}" destId="{3A931961-C45C-441E-8F30-171C8A431B1A}" srcOrd="2" destOrd="0" parTransId="{DD84122F-6EFE-45B3-9B49-A1A3E38CCD54}" sibTransId="{137094A4-1139-4119-B62E-F8E9D5849DCC}"/>
    <dgm:cxn modelId="{ED1EB2F8-4B0D-4E65-9DC6-AF5F26885F59}" srcId="{1C545A86-C58B-4FBA-8273-5618BDEA4CEC}" destId="{C586D4D4-7F7A-4E11-B0A0-1E75B6B2AF89}" srcOrd="0" destOrd="0" parTransId="{6716DAF4-9A26-47DC-8BAA-A8A687C74B73}" sibTransId="{0B7BCE25-E3AF-48CD-990D-15D103CB2FFE}"/>
    <dgm:cxn modelId="{6C436907-2C49-45A7-85DE-04B089FB05B1}" srcId="{13510261-A553-438E-B95B-E7B7DFDCAED9}" destId="{3997AECE-D1DA-49C2-A5C5-2916FF297D1E}" srcOrd="1" destOrd="0" parTransId="{7E1D12D7-6B5E-4A50-ADC2-2DCA9B4CA1C0}" sibTransId="{6EAEC6A7-5E50-4989-82AC-1949E09613CE}"/>
    <dgm:cxn modelId="{FD36C7C6-0DC6-4258-B7F6-5E8FDA7D73C7}" type="presOf" srcId="{3997AECE-D1DA-49C2-A5C5-2916FF297D1E}" destId="{C7E8BD7F-E363-41B3-9976-B2177A9BA015}" srcOrd="0" destOrd="0" presId="urn:microsoft.com/office/officeart/2005/8/layout/vList2"/>
    <dgm:cxn modelId="{25A00D81-32B1-4B7B-A10A-DF06558FB696}" type="presOf" srcId="{1C545A86-C58B-4FBA-8273-5618BDEA4CEC}" destId="{8E959F2E-EB1B-444E-B131-31D53D18236D}" srcOrd="0" destOrd="0" presId="urn:microsoft.com/office/officeart/2005/8/layout/vList2"/>
    <dgm:cxn modelId="{ACDE8C8C-49B5-447B-94DE-FD31FA0BC65D}" type="presOf" srcId="{13510261-A553-438E-B95B-E7B7DFDCAED9}" destId="{D7BB0B9B-3B53-4B5D-B449-8C2050E30857}" srcOrd="0" destOrd="0" presId="urn:microsoft.com/office/officeart/2005/8/layout/vList2"/>
    <dgm:cxn modelId="{B72E5A9B-A3DB-4E6C-9142-A15974959E84}" srcId="{13510261-A553-438E-B95B-E7B7DFDCAED9}" destId="{1C545A86-C58B-4FBA-8273-5618BDEA4CEC}" srcOrd="0" destOrd="0" parTransId="{90A83BDD-FBE6-4CD2-A8A1-2A7A61690D68}" sibTransId="{BC414753-F561-410B-85B6-7E7CA4F32067}"/>
    <dgm:cxn modelId="{58BD8E13-5FF2-489E-AE9C-48D9C42B10A5}" type="presOf" srcId="{3A931961-C45C-441E-8F30-171C8A431B1A}" destId="{B2BC7C59-881A-4F2D-A48A-0BEEB3051185}" srcOrd="0" destOrd="0" presId="urn:microsoft.com/office/officeart/2005/8/layout/vList2"/>
    <dgm:cxn modelId="{391FF9AA-C2FA-419D-83E9-4DC51B7A51F7}" type="presOf" srcId="{C586D4D4-7F7A-4E11-B0A0-1E75B6B2AF89}" destId="{27FEC638-E0DF-4D93-97FF-90741F4BD990}" srcOrd="0" destOrd="0" presId="urn:microsoft.com/office/officeart/2005/8/layout/vList2"/>
    <dgm:cxn modelId="{AA6E6E45-F2B8-4F38-9301-F0E451F60E47}" type="presParOf" srcId="{D7BB0B9B-3B53-4B5D-B449-8C2050E30857}" destId="{8E959F2E-EB1B-444E-B131-31D53D18236D}" srcOrd="0" destOrd="0" presId="urn:microsoft.com/office/officeart/2005/8/layout/vList2"/>
    <dgm:cxn modelId="{9BB60838-FA55-4A00-9A19-D7688901B107}" type="presParOf" srcId="{D7BB0B9B-3B53-4B5D-B449-8C2050E30857}" destId="{27FEC638-E0DF-4D93-97FF-90741F4BD990}" srcOrd="1" destOrd="0" presId="urn:microsoft.com/office/officeart/2005/8/layout/vList2"/>
    <dgm:cxn modelId="{05FFA6EE-DDE6-4051-8F64-BB7C841599E4}" type="presParOf" srcId="{D7BB0B9B-3B53-4B5D-B449-8C2050E30857}" destId="{C7E8BD7F-E363-41B3-9976-B2177A9BA015}" srcOrd="2" destOrd="0" presId="urn:microsoft.com/office/officeart/2005/8/layout/vList2"/>
    <dgm:cxn modelId="{A433DF4C-7DAC-4154-805A-946853245368}" type="presParOf" srcId="{D7BB0B9B-3B53-4B5D-B449-8C2050E30857}" destId="{E95CD6B0-EACD-4DFB-BDF3-E983EA788114}" srcOrd="3" destOrd="0" presId="urn:microsoft.com/office/officeart/2005/8/layout/vList2"/>
    <dgm:cxn modelId="{5F4AEA87-D339-4E85-9ED0-32823FD95E19}" type="presParOf" srcId="{D7BB0B9B-3B53-4B5D-B449-8C2050E30857}" destId="{B2BC7C59-881A-4F2D-A48A-0BEEB305118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959F2E-EB1B-444E-B131-31D53D18236D}">
      <dsp:nvSpPr>
        <dsp:cNvPr id="0" name=""/>
        <dsp:cNvSpPr/>
      </dsp:nvSpPr>
      <dsp:spPr>
        <a:xfrm>
          <a:off x="0" y="0"/>
          <a:ext cx="7675926" cy="847811"/>
        </a:xfrm>
        <a:prstGeom prst="roundRect">
          <a:avLst/>
        </a:prstGeom>
        <a:gradFill flip="none" rotWithShape="0">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ro-RO" sz="1600" b="1" kern="1200" dirty="0">
              <a:latin typeface="Times New Roman" panose="02020603050405020304" pitchFamily="18" charset="0"/>
              <a:cs typeface="Times New Roman" panose="02020603050405020304" pitchFamily="18" charset="0"/>
            </a:rPr>
            <a:t> Definește clar relația dintre Curtea de Conturi și entitățile auditate, prin precizarea drepturilor și obligațiilor fiecărei părți implicate în procesul de audit</a:t>
          </a:r>
          <a:endParaRPr lang="en-US" sz="1600" b="1" kern="1200" dirty="0">
            <a:latin typeface="Times New Roman" panose="02020603050405020304" pitchFamily="18" charset="0"/>
            <a:cs typeface="Times New Roman" panose="02020603050405020304" pitchFamily="18" charset="0"/>
          </a:endParaRPr>
        </a:p>
      </dsp:txBody>
      <dsp:txXfrm>
        <a:off x="41387" y="41387"/>
        <a:ext cx="7593152" cy="765037"/>
      </dsp:txXfrm>
    </dsp:sp>
    <dsp:sp modelId="{27FEC638-E0DF-4D93-97FF-90741F4BD990}">
      <dsp:nvSpPr>
        <dsp:cNvPr id="0" name=""/>
        <dsp:cNvSpPr/>
      </dsp:nvSpPr>
      <dsp:spPr>
        <a:xfrm>
          <a:off x="0" y="857297"/>
          <a:ext cx="7675926"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3711" tIns="39370" rIns="220472" bIns="39370" numCol="1" spcCol="1270" anchor="t" anchorCtr="0">
          <a:noAutofit/>
        </a:bodyPr>
        <a:lstStyle/>
        <a:p>
          <a:pPr marL="228600" lvl="1" indent="-228600" algn="l" defTabSz="1066800">
            <a:lnSpc>
              <a:spcPct val="90000"/>
            </a:lnSpc>
            <a:spcBef>
              <a:spcPct val="0"/>
            </a:spcBef>
            <a:spcAft>
              <a:spcPct val="20000"/>
            </a:spcAft>
            <a:buChar char="••"/>
          </a:pPr>
          <a:endParaRPr lang="en-US" sz="2400" kern="1200" dirty="0"/>
        </a:p>
      </dsp:txBody>
      <dsp:txXfrm>
        <a:off x="0" y="857297"/>
        <a:ext cx="7675926" cy="513360"/>
      </dsp:txXfrm>
    </dsp:sp>
    <dsp:sp modelId="{C7E8BD7F-E363-41B3-9976-B2177A9BA015}">
      <dsp:nvSpPr>
        <dsp:cNvPr id="0" name=""/>
        <dsp:cNvSpPr/>
      </dsp:nvSpPr>
      <dsp:spPr>
        <a:xfrm>
          <a:off x="0" y="1045660"/>
          <a:ext cx="7675926" cy="847811"/>
        </a:xfrm>
        <a:prstGeom prst="roundRect">
          <a:avLst/>
        </a:prstGeom>
        <a:gradFill flip="none" rotWithShape="0">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55650">
            <a:lnSpc>
              <a:spcPct val="90000"/>
            </a:lnSpc>
            <a:spcBef>
              <a:spcPct val="0"/>
            </a:spcBef>
            <a:spcAft>
              <a:spcPct val="35000"/>
            </a:spcAft>
            <a:buNone/>
          </a:pPr>
          <a:r>
            <a:rPr lang="ro-RO" sz="1600" b="1" kern="1200" dirty="0">
              <a:solidFill>
                <a:prstClr val="white"/>
              </a:solidFill>
              <a:latin typeface="Times New Roman" panose="02020603050405020304" pitchFamily="18" charset="0"/>
              <a:ea typeface="+mn-ea"/>
              <a:cs typeface="Times New Roman" panose="02020603050405020304" pitchFamily="18" charset="0"/>
            </a:rPr>
            <a:t>Transpune</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standardel</a:t>
          </a:r>
          <a:r>
            <a:rPr lang="ro-RO" sz="1600" b="1" kern="1200" dirty="0">
              <a:solidFill>
                <a:prstClr val="white"/>
              </a:solidFill>
              <a:latin typeface="Times New Roman" panose="02020603050405020304" pitchFamily="18" charset="0"/>
              <a:ea typeface="+mn-ea"/>
              <a:cs typeface="Times New Roman" panose="02020603050405020304" pitchFamily="18" charset="0"/>
            </a:rPr>
            <a:t>e</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internaționale</a:t>
          </a:r>
          <a:r>
            <a:rPr lang="en-US" sz="1600" b="1" kern="1200" dirty="0">
              <a:solidFill>
                <a:prstClr val="white"/>
              </a:solidFill>
              <a:latin typeface="Times New Roman" panose="02020603050405020304" pitchFamily="18" charset="0"/>
              <a:ea typeface="+mn-ea"/>
              <a:cs typeface="Times New Roman" panose="02020603050405020304" pitchFamily="18" charset="0"/>
            </a:rPr>
            <a:t> de audit, elaborate de INTOSAI, </a:t>
          </a:r>
          <a:r>
            <a:rPr lang="en-US" sz="1600" b="1" kern="1200" dirty="0" err="1">
              <a:solidFill>
                <a:prstClr val="white"/>
              </a:solidFill>
              <a:latin typeface="Times New Roman" panose="02020603050405020304" pitchFamily="18" charset="0"/>
              <a:ea typeface="+mn-ea"/>
              <a:cs typeface="Times New Roman" panose="02020603050405020304" pitchFamily="18" charset="0"/>
            </a:rPr>
            <a:t>în</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ceea</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ce</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privește</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modul</a:t>
          </a:r>
          <a:r>
            <a:rPr lang="en-US" sz="1600" b="1" kern="1200" dirty="0">
              <a:solidFill>
                <a:prstClr val="white"/>
              </a:solidFill>
              <a:latin typeface="Times New Roman" panose="02020603050405020304" pitchFamily="18" charset="0"/>
              <a:ea typeface="+mn-ea"/>
              <a:cs typeface="Times New Roman" panose="02020603050405020304" pitchFamily="18" charset="0"/>
            </a:rPr>
            <a:t> de </a:t>
          </a:r>
          <a:r>
            <a:rPr lang="en-US" sz="1600" b="1" kern="1200" dirty="0" err="1">
              <a:solidFill>
                <a:prstClr val="white"/>
              </a:solidFill>
              <a:latin typeface="Times New Roman" panose="02020603050405020304" pitchFamily="18" charset="0"/>
              <a:ea typeface="+mn-ea"/>
              <a:cs typeface="Times New Roman" panose="02020603050405020304" pitchFamily="18" charset="0"/>
            </a:rPr>
            <a:t>organizare</a:t>
          </a:r>
          <a:r>
            <a:rPr lang="en-US" sz="1600" b="1" kern="1200" dirty="0">
              <a:solidFill>
                <a:prstClr val="white"/>
              </a:solidFill>
              <a:latin typeface="Times New Roman" panose="02020603050405020304" pitchFamily="18" charset="0"/>
              <a:ea typeface="+mn-ea"/>
              <a:cs typeface="Times New Roman" panose="02020603050405020304" pitchFamily="18" charset="0"/>
            </a:rPr>
            <a:t> al </a:t>
          </a:r>
          <a:r>
            <a:rPr lang="en-US" sz="1600" b="1" kern="1200" dirty="0" err="1">
              <a:solidFill>
                <a:prstClr val="white"/>
              </a:solidFill>
              <a:latin typeface="Times New Roman" panose="02020603050405020304" pitchFamily="18" charset="0"/>
              <a:ea typeface="+mn-ea"/>
              <a:cs typeface="Times New Roman" panose="02020603050405020304" pitchFamily="18" charset="0"/>
            </a:rPr>
            <a:t>unei</a:t>
          </a:r>
          <a:r>
            <a:rPr lang="en-US" sz="1600" b="1" kern="1200" dirty="0">
              <a:solidFill>
                <a:prstClr val="white"/>
              </a:solidFill>
              <a:latin typeface="Times New Roman" panose="02020603050405020304" pitchFamily="18" charset="0"/>
              <a:ea typeface="+mn-ea"/>
              <a:cs typeface="Times New Roman" panose="02020603050405020304" pitchFamily="18" charset="0"/>
            </a:rPr>
            <a:t> </a:t>
          </a:r>
          <a:r>
            <a:rPr lang="en-US" sz="1600" b="1" kern="1200" dirty="0" err="1">
              <a:solidFill>
                <a:prstClr val="white"/>
              </a:solidFill>
              <a:latin typeface="Times New Roman" panose="02020603050405020304" pitchFamily="18" charset="0"/>
              <a:ea typeface="+mn-ea"/>
              <a:cs typeface="Times New Roman" panose="02020603050405020304" pitchFamily="18" charset="0"/>
            </a:rPr>
            <a:t>Instituții</a:t>
          </a:r>
          <a:r>
            <a:rPr lang="en-US" sz="1600" b="1" kern="1200" dirty="0">
              <a:solidFill>
                <a:prstClr val="white"/>
              </a:solidFill>
              <a:latin typeface="Times New Roman" panose="02020603050405020304" pitchFamily="18" charset="0"/>
              <a:ea typeface="+mn-ea"/>
              <a:cs typeface="Times New Roman" panose="02020603050405020304" pitchFamily="18" charset="0"/>
            </a:rPr>
            <a:t> Supreme de </a:t>
          </a:r>
          <a:r>
            <a:rPr lang="ro-RO" sz="1600" b="1" kern="1200" dirty="0">
              <a:solidFill>
                <a:prstClr val="white"/>
              </a:solidFill>
              <a:latin typeface="Times New Roman" panose="02020603050405020304" pitchFamily="18" charset="0"/>
              <a:ea typeface="+mn-ea"/>
              <a:cs typeface="Times New Roman" panose="02020603050405020304" pitchFamily="18" charset="0"/>
            </a:rPr>
            <a:t>A</a:t>
          </a:r>
          <a:r>
            <a:rPr lang="en-US" sz="1600" b="1" kern="1200" dirty="0" err="1">
              <a:solidFill>
                <a:prstClr val="white"/>
              </a:solidFill>
              <a:latin typeface="Times New Roman" panose="02020603050405020304" pitchFamily="18" charset="0"/>
              <a:ea typeface="+mn-ea"/>
              <a:cs typeface="Times New Roman" panose="02020603050405020304" pitchFamily="18" charset="0"/>
            </a:rPr>
            <a:t>udit</a:t>
          </a:r>
          <a:endParaRPr lang="en-US" sz="1600" b="1" kern="1200" dirty="0">
            <a:solidFill>
              <a:prstClr val="white"/>
            </a:solidFill>
            <a:latin typeface="Times New Roman" panose="02020603050405020304" pitchFamily="18" charset="0"/>
            <a:ea typeface="+mn-ea"/>
            <a:cs typeface="Times New Roman" panose="02020603050405020304" pitchFamily="18" charset="0"/>
          </a:endParaRPr>
        </a:p>
      </dsp:txBody>
      <dsp:txXfrm>
        <a:off x="41387" y="1087047"/>
        <a:ext cx="7593152" cy="765037"/>
      </dsp:txXfrm>
    </dsp:sp>
    <dsp:sp modelId="{B2BC7C59-881A-4F2D-A48A-0BEEB3051185}">
      <dsp:nvSpPr>
        <dsp:cNvPr id="0" name=""/>
        <dsp:cNvSpPr/>
      </dsp:nvSpPr>
      <dsp:spPr>
        <a:xfrm>
          <a:off x="0" y="2150517"/>
          <a:ext cx="7675926" cy="847811"/>
        </a:xfrm>
        <a:prstGeom prst="roundRect">
          <a:avLst/>
        </a:prstGeom>
        <a:gradFill flip="none" rotWithShape="0">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ro-RO" sz="1600" b="1" kern="1200" dirty="0">
              <a:solidFill>
                <a:prstClr val="white"/>
              </a:solidFill>
              <a:latin typeface="Times New Roman" panose="02020603050405020304" pitchFamily="18" charset="0"/>
              <a:ea typeface="+mn-ea"/>
              <a:cs typeface="Times New Roman" panose="02020603050405020304" pitchFamily="18" charset="0"/>
            </a:rPr>
            <a:t>Sprijină elaborarea manualelor de audit și a metodologiilor de lucru în baza standardelor internaționale de audit financiar, audit al performanței și audit de conformitate</a:t>
          </a:r>
          <a:endParaRPr lang="en-US" sz="1600" b="1" kern="1200" dirty="0">
            <a:solidFill>
              <a:prstClr val="white"/>
            </a:solidFill>
            <a:latin typeface="Times New Roman" panose="02020603050405020304" pitchFamily="18" charset="0"/>
            <a:ea typeface="+mn-ea"/>
            <a:cs typeface="Times New Roman" panose="02020603050405020304" pitchFamily="18" charset="0"/>
          </a:endParaRPr>
        </a:p>
      </dsp:txBody>
      <dsp:txXfrm>
        <a:off x="41387" y="2191904"/>
        <a:ext cx="7593152" cy="76503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zitiv titlu">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o-RO"/>
              <a:t>Faceți clic pentru a edita stilul de titlu coordonator</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584790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o-RO"/>
              <a:t>Faceți clic pentru a edita stilul de titlu coordonator</a:t>
            </a:r>
            <a:endParaRPr lang="en-US" dirty="0"/>
          </a:p>
        </p:txBody>
      </p:sp>
      <p:sp>
        <p:nvSpPr>
          <p:cNvPr id="3" name="Content Placeholder 2"/>
          <p:cNvSpPr>
            <a:spLocks noGrp="1"/>
          </p:cNvSpPr>
          <p:nvPr>
            <p:ph idx="1"/>
          </p:nvPr>
        </p:nvSpPr>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1360186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123012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94A31756-2EA8-4C37-8309-227AFC366059}" type="datetimeFigureOut">
              <a:rPr lang="en-US" smtClean="0"/>
              <a:t>4/18/2023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4257872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94A31756-2EA8-4C37-8309-227AFC366059}" type="datetimeFigureOut">
              <a:rPr lang="en-US" smtClean="0"/>
              <a:t>4/18/2023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2498283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94A31756-2EA8-4C37-8309-227AFC366059}" type="datetimeFigureOut">
              <a:rPr lang="en-US" smtClean="0"/>
              <a:t>4/18/2023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3920000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A31756-2EA8-4C37-8309-227AFC366059}" type="datetimeFigureOut">
              <a:rPr lang="en-US" smtClean="0"/>
              <a:t>4/18/2023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1773222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o-RO"/>
              <a:t>Faceți clic pentru a edita stilul de titlu coordonator</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o-RO"/>
              <a:t>Editați stilurile de text coordonator</a:t>
            </a:r>
          </a:p>
        </p:txBody>
      </p:sp>
      <p:sp>
        <p:nvSpPr>
          <p:cNvPr id="5" name="Date Placeholder 4"/>
          <p:cNvSpPr>
            <a:spLocks noGrp="1"/>
          </p:cNvSpPr>
          <p:nvPr>
            <p:ph type="dt" sz="half" idx="10"/>
          </p:nvPr>
        </p:nvSpPr>
        <p:spPr/>
        <p:txBody>
          <a:bodyPr/>
          <a:lstStyle/>
          <a:p>
            <a:fld id="{94A31756-2EA8-4C37-8309-227AFC366059}" type="datetimeFigureOut">
              <a:rPr lang="en-US" smtClean="0"/>
              <a:t>4/18/2023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3260630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Date Placeholder 4"/>
          <p:cNvSpPr>
            <a:spLocks noGrp="1"/>
          </p:cNvSpPr>
          <p:nvPr>
            <p:ph type="dt" sz="half" idx="10"/>
          </p:nvPr>
        </p:nvSpPr>
        <p:spPr/>
        <p:txBody>
          <a:bodyPr/>
          <a:lstStyle/>
          <a:p>
            <a:fld id="{94A31756-2EA8-4C37-8309-227AFC366059}" type="datetimeFigureOut">
              <a:rPr lang="en-US" smtClean="0"/>
              <a:t>4/18/2023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240459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3400778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o-RO"/>
              <a:t>Faceți clic pentru a edita stilul de titlu coordonator</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53154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1734715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o-RO"/>
              <a:t>Faceți clic pentru a edita stilul de titlu coordonator</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12777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o-RO"/>
              <a:t>Faceți clic pentru a edita stilul de titlu coordonator</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1307143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252463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94A31756-2EA8-4C37-8309-227AFC366059}" type="datetimeFigureOut">
              <a:rPr lang="en-US" smtClean="0"/>
              <a:t>4/18/2023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0754C-9003-4542-86DB-9B0E3D07D9DC}" type="slidenum">
              <a:rPr lang="en-US" smtClean="0"/>
              <a:t>‹#›</a:t>
            </a:fld>
            <a:endParaRPr lang="en-US"/>
          </a:p>
        </p:txBody>
      </p:sp>
    </p:spTree>
    <p:extLst>
      <p:ext uri="{BB962C8B-B14F-4D97-AF65-F5344CB8AC3E}">
        <p14:creationId xmlns:p14="http://schemas.microsoft.com/office/powerpoint/2010/main" val="907624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A31756-2EA8-4C37-8309-227AFC366059}" type="datetimeFigureOut">
              <a:rPr lang="en-US" smtClean="0"/>
              <a:t>4/18/2023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BC0754C-9003-4542-86DB-9B0E3D07D9DC}" type="slidenum">
              <a:rPr lang="en-US" smtClean="0"/>
              <a:t>‹#›</a:t>
            </a:fld>
            <a:endParaRPr lang="en-US"/>
          </a:p>
        </p:txBody>
      </p:sp>
    </p:spTree>
    <p:extLst>
      <p:ext uri="{BB962C8B-B14F-4D97-AF65-F5344CB8AC3E}">
        <p14:creationId xmlns:p14="http://schemas.microsoft.com/office/powerpoint/2010/main" val="6380435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Imagine 9"/>
          <p:cNvPicPr>
            <a:picLocks noChangeAspect="1"/>
          </p:cNvPicPr>
          <p:nvPr/>
        </p:nvPicPr>
        <p:blipFill>
          <a:blip r:embed="rId2"/>
          <a:stretch>
            <a:fillRect/>
          </a:stretch>
        </p:blipFill>
        <p:spPr>
          <a:xfrm>
            <a:off x="852455" y="0"/>
            <a:ext cx="1646303" cy="1646303"/>
          </a:xfrm>
          <a:prstGeom prst="rect">
            <a:avLst/>
          </a:prstGeom>
        </p:spPr>
      </p:pic>
      <p:sp>
        <p:nvSpPr>
          <p:cNvPr id="6" name="CasetăText 5">
            <a:extLst>
              <a:ext uri="{FF2B5EF4-FFF2-40B4-BE49-F238E27FC236}">
                <a16:creationId xmlns:a16="http://schemas.microsoft.com/office/drawing/2014/main" id="{D33416C9-8D8B-4690-89EA-59C499228E0F}"/>
              </a:ext>
            </a:extLst>
          </p:cNvPr>
          <p:cNvSpPr txBox="1"/>
          <p:nvPr/>
        </p:nvSpPr>
        <p:spPr>
          <a:xfrm>
            <a:off x="664747" y="5448904"/>
            <a:ext cx="2645229" cy="338554"/>
          </a:xfrm>
          <a:prstGeom prst="rect">
            <a:avLst/>
          </a:prstGeom>
          <a:noFill/>
        </p:spPr>
        <p:txBody>
          <a:bodyPr wrap="square" rtlCol="0">
            <a:spAutoFit/>
          </a:bodyPr>
          <a:lstStyle/>
          <a:p>
            <a:r>
              <a:rPr lang="ro-RO" sz="1600" b="1" dirty="0">
                <a:solidFill>
                  <a:srgbClr val="00B050"/>
                </a:solidFill>
              </a:rPr>
              <a:t>februarie 2023</a:t>
            </a:r>
            <a:endParaRPr lang="en-GB" sz="1600" b="1" dirty="0">
              <a:solidFill>
                <a:srgbClr val="00B050"/>
              </a:solidFill>
            </a:endParaRPr>
          </a:p>
        </p:txBody>
      </p:sp>
      <p:sp>
        <p:nvSpPr>
          <p:cNvPr id="11" name="CasetăText 10">
            <a:extLst>
              <a:ext uri="{FF2B5EF4-FFF2-40B4-BE49-F238E27FC236}">
                <a16:creationId xmlns:a16="http://schemas.microsoft.com/office/drawing/2014/main" id="{58DB2F42-4DD3-473A-BD26-0BBD0A88CB11}"/>
              </a:ext>
            </a:extLst>
          </p:cNvPr>
          <p:cNvSpPr txBox="1"/>
          <p:nvPr/>
        </p:nvSpPr>
        <p:spPr>
          <a:xfrm>
            <a:off x="1987362" y="1918944"/>
            <a:ext cx="7092043" cy="954107"/>
          </a:xfrm>
          <a:prstGeom prst="rect">
            <a:avLst/>
          </a:prstGeom>
          <a:noFill/>
        </p:spPr>
        <p:txBody>
          <a:bodyPr wrap="square" rtlCol="0">
            <a:spAutoFit/>
          </a:bodyPr>
          <a:lstStyle/>
          <a:p>
            <a:pPr algn="ctr"/>
            <a:r>
              <a:rPr lang="ro-RO" sz="2800" b="1" dirty="0">
                <a:solidFill>
                  <a:srgbClr val="00B050"/>
                </a:solidFill>
                <a:latin typeface="Times New Roman" panose="02020603050405020304" pitchFamily="18" charset="0"/>
                <a:cs typeface="Times New Roman" panose="02020603050405020304" pitchFamily="18" charset="0"/>
              </a:rPr>
              <a:t>Regulamentul privind </a:t>
            </a:r>
          </a:p>
          <a:p>
            <a:pPr algn="ctr"/>
            <a:r>
              <a:rPr lang="ro-RO" sz="2800" b="1" dirty="0">
                <a:solidFill>
                  <a:srgbClr val="00B050"/>
                </a:solidFill>
                <a:latin typeface="Times New Roman" panose="02020603050405020304" pitchFamily="18" charset="0"/>
                <a:cs typeface="Times New Roman" panose="02020603050405020304" pitchFamily="18" charset="0"/>
              </a:rPr>
              <a:t>activitatea de audit public extern</a:t>
            </a:r>
            <a:endParaRPr lang="en-GB" sz="2800" b="1" dirty="0">
              <a:solidFill>
                <a:srgbClr val="00B050"/>
              </a:solidFill>
              <a:latin typeface="Times New Roman" panose="02020603050405020304" pitchFamily="18" charset="0"/>
              <a:cs typeface="Times New Roman" panose="02020603050405020304" pitchFamily="18" charset="0"/>
            </a:endParaRPr>
          </a:p>
        </p:txBody>
      </p:sp>
      <p:sp>
        <p:nvSpPr>
          <p:cNvPr id="14" name="CasetăText 13">
            <a:extLst>
              <a:ext uri="{FF2B5EF4-FFF2-40B4-BE49-F238E27FC236}">
                <a16:creationId xmlns:a16="http://schemas.microsoft.com/office/drawing/2014/main" id="{95ED2456-8469-4A92-A421-B44AEEB92866}"/>
              </a:ext>
            </a:extLst>
          </p:cNvPr>
          <p:cNvSpPr txBox="1"/>
          <p:nvPr/>
        </p:nvSpPr>
        <p:spPr>
          <a:xfrm>
            <a:off x="2942281" y="2835391"/>
            <a:ext cx="4517572" cy="923330"/>
          </a:xfrm>
          <a:prstGeom prst="rect">
            <a:avLst/>
          </a:prstGeom>
          <a:noFill/>
        </p:spPr>
        <p:txBody>
          <a:bodyPr wrap="square" rtlCol="0">
            <a:spAutoFit/>
          </a:bodyPr>
          <a:lstStyle/>
          <a:p>
            <a:r>
              <a:rPr lang="ro-RO" dirty="0">
                <a:solidFill>
                  <a:srgbClr val="00B050"/>
                </a:solidFill>
                <a:latin typeface="Times New Roman" panose="02020603050405020304" pitchFamily="18" charset="0"/>
                <a:cs typeface="Times New Roman" panose="02020603050405020304" pitchFamily="18" charset="0"/>
              </a:rPr>
              <a:t>aprobat prin H.P. nr. 629/2022</a:t>
            </a:r>
          </a:p>
          <a:p>
            <a:r>
              <a:rPr lang="ro-RO" dirty="0">
                <a:solidFill>
                  <a:srgbClr val="00B050"/>
                </a:solidFill>
                <a:latin typeface="Times New Roman" panose="02020603050405020304" pitchFamily="18" charset="0"/>
                <a:cs typeface="Times New Roman" panose="02020603050405020304" pitchFamily="18" charset="0"/>
              </a:rPr>
              <a:t>Publicat în Monitorul Oficial al României, Partea I, nr.12 din 5 ianuarie 2023</a:t>
            </a:r>
            <a:endParaRPr lang="en-GB"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702518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u 7"/>
          <p:cNvSpPr>
            <a:spLocks noGrp="1"/>
          </p:cNvSpPr>
          <p:nvPr>
            <p:ph type="ctrTitle"/>
          </p:nvPr>
        </p:nvSpPr>
        <p:spPr/>
        <p:txBody>
          <a:bodyPr>
            <a:normAutofit fontScale="90000"/>
          </a:bodyPr>
          <a:lstStyle/>
          <a:p>
            <a:pPr lvl="0" algn="ctr" defTabSz="914400"/>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en-US" dirty="0">
                <a:solidFill>
                  <a:schemeClr val="accent1">
                    <a:lumMod val="75000"/>
                  </a:schemeClr>
                </a:solidFill>
                <a:latin typeface="Roboto Bold"/>
              </a:rPr>
              <a:t/>
            </a:r>
            <a:br>
              <a:rPr lang="en-US" dirty="0">
                <a:solidFill>
                  <a:schemeClr val="accent1">
                    <a:lumMod val="75000"/>
                  </a:schemeClr>
                </a:solidFill>
                <a:latin typeface="Roboto Bold"/>
              </a:rPr>
            </a:br>
            <a:r>
              <a:rPr lang="en-US" sz="2000" b="1" spc="-64" dirty="0">
                <a:solidFill>
                  <a:srgbClr val="14110F"/>
                </a:solidFill>
                <a:latin typeface="Times New Roman" panose="02020603050405020304" pitchFamily="18" charset="0"/>
                <a:ea typeface="+mn-ea"/>
                <a:cs typeface="Times New Roman" panose="02020603050405020304" pitchFamily="18" charset="0"/>
              </a:rPr>
              <a:t/>
            </a:r>
            <a:br>
              <a:rPr lang="en-US" sz="2000" b="1" spc="-64" dirty="0">
                <a:solidFill>
                  <a:srgbClr val="14110F"/>
                </a:solidFill>
                <a:latin typeface="Times New Roman" panose="02020603050405020304" pitchFamily="18" charset="0"/>
                <a:ea typeface="+mn-ea"/>
                <a:cs typeface="Times New Roman" panose="02020603050405020304" pitchFamily="18" charset="0"/>
              </a:rPr>
            </a:br>
            <a:r>
              <a:rPr lang="ro-RO" sz="2000" b="1" dirty="0">
                <a:solidFill>
                  <a:schemeClr val="accent1">
                    <a:lumMod val="75000"/>
                  </a:schemeClr>
                </a:solidFill>
                <a:latin typeface="Times New Roman" panose="02020603050405020304" pitchFamily="18" charset="0"/>
                <a:cs typeface="Times New Roman" panose="02020603050405020304" pitchFamily="18" charset="0"/>
              </a:rPr>
              <a:t/>
            </a:r>
            <a:br>
              <a:rPr lang="ro-RO" sz="2000" b="1" dirty="0">
                <a:solidFill>
                  <a:schemeClr val="accent1">
                    <a:lumMod val="75000"/>
                  </a:schemeClr>
                </a:solidFill>
                <a:latin typeface="Times New Roman" panose="02020603050405020304" pitchFamily="18" charset="0"/>
                <a:cs typeface="Times New Roman" panose="02020603050405020304" pitchFamily="18" charset="0"/>
              </a:rPr>
            </a:br>
            <a:endParaRPr lang="en-US" sz="2000" b="1"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10" name="Imagine 9"/>
          <p:cNvPicPr>
            <a:picLocks noChangeAspect="1"/>
          </p:cNvPicPr>
          <p:nvPr/>
        </p:nvPicPr>
        <p:blipFill>
          <a:blip r:embed="rId2"/>
          <a:stretch>
            <a:fillRect/>
          </a:stretch>
        </p:blipFill>
        <p:spPr>
          <a:xfrm>
            <a:off x="932340" y="28174"/>
            <a:ext cx="1646302" cy="1646302"/>
          </a:xfrm>
          <a:prstGeom prst="rect">
            <a:avLst/>
          </a:prstGeom>
        </p:spPr>
      </p:pic>
      <p:graphicFrame>
        <p:nvGraphicFramePr>
          <p:cNvPr id="2" name="Diagram 1">
            <a:extLst>
              <a:ext uri="{FF2B5EF4-FFF2-40B4-BE49-F238E27FC236}">
                <a16:creationId xmlns:a16="http://schemas.microsoft.com/office/drawing/2014/main" id="{17BF2510-8E0A-4D0C-B972-80BB79EF4507}"/>
              </a:ext>
            </a:extLst>
          </p:cNvPr>
          <p:cNvGraphicFramePr/>
          <p:nvPr>
            <p:extLst>
              <p:ext uri="{D42A27DB-BD31-4B8C-83A1-F6EECF244321}">
                <p14:modId xmlns:p14="http://schemas.microsoft.com/office/powerpoint/2010/main" val="1935724545"/>
              </p:ext>
            </p:extLst>
          </p:nvPr>
        </p:nvGraphicFramePr>
        <p:xfrm>
          <a:off x="2091184" y="2468312"/>
          <a:ext cx="7675926" cy="31650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Handshake">
            <a:extLst>
              <a:ext uri="{FF2B5EF4-FFF2-40B4-BE49-F238E27FC236}">
                <a16:creationId xmlns:a16="http://schemas.microsoft.com/office/drawing/2014/main" id="{D40931E7-9344-4EDF-AEE2-1965C2989524}"/>
              </a:ext>
            </a:extLst>
          </p:cNvPr>
          <p:cNvPicPr>
            <a:picLocks noChangeAspect="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395681" y="2843867"/>
            <a:ext cx="1441508" cy="1441508"/>
          </a:xfrm>
          <a:prstGeom prst="rect">
            <a:avLst/>
          </a:prstGeom>
        </p:spPr>
      </p:pic>
      <p:sp>
        <p:nvSpPr>
          <p:cNvPr id="7" name="Rectangle 6">
            <a:extLst>
              <a:ext uri="{FF2B5EF4-FFF2-40B4-BE49-F238E27FC236}">
                <a16:creationId xmlns:a16="http://schemas.microsoft.com/office/drawing/2014/main" id="{6D9B3368-B1BF-4B4E-9164-D5435AF49765}"/>
              </a:ext>
            </a:extLst>
          </p:cNvPr>
          <p:cNvSpPr/>
          <p:nvPr/>
        </p:nvSpPr>
        <p:spPr>
          <a:xfrm>
            <a:off x="3705636" y="507466"/>
            <a:ext cx="4780727" cy="1300129"/>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2400" b="0" i="0" u="none" strike="noStrike" kern="1200" cap="none" spc="0" normalizeH="0" baseline="0" noProof="0" dirty="0">
                <a:solidFill>
                  <a:schemeClr val="bg1"/>
                </a:solidFill>
                <a:effectLst/>
                <a:uLnTx/>
                <a:uFillTx/>
                <a:latin typeface="Times New Roman" panose="02020603050405020304" pitchFamily="18" charset="0"/>
                <a:ea typeface="+mn-ea"/>
                <a:cs typeface="Times New Roman" panose="02020603050405020304" pitchFamily="18" charset="0"/>
              </a:rPr>
              <a:t>Regulamentul Curții </a:t>
            </a:r>
            <a:r>
              <a:rPr kumimoji="0" lang="ro-RO" sz="2400" b="0" i="0" u="none" strike="noStrike" kern="1200" cap="none" spc="0" normalizeH="0" baseline="0" noProof="0" dirty="0">
                <a:solidFill>
                  <a:prstClr val="white"/>
                </a:solidFill>
                <a:effectLst/>
                <a:uLnTx/>
                <a:uFillTx/>
                <a:latin typeface="Times New Roman" panose="02020603050405020304" pitchFamily="18" charset="0"/>
                <a:ea typeface="+mn-ea"/>
                <a:cs typeface="Times New Roman" panose="02020603050405020304" pitchFamily="18" charset="0"/>
              </a:rPr>
              <a:t>de Conturi</a:t>
            </a:r>
            <a:endParaRPr kumimoji="0" lang="en-US" sz="2400" b="0" i="0" u="none" strike="noStrike" kern="1200" cap="none" spc="0" normalizeH="0" baseline="0" noProof="0" dirty="0">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1182807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reptunghi: colțuri rotunjite 3">
            <a:extLst>
              <a:ext uri="{FF2B5EF4-FFF2-40B4-BE49-F238E27FC236}">
                <a16:creationId xmlns:a16="http://schemas.microsoft.com/office/drawing/2014/main" id="{CFDBCABA-1217-4C76-BAEB-DBACAA00BDBD}"/>
              </a:ext>
            </a:extLst>
          </p:cNvPr>
          <p:cNvSpPr/>
          <p:nvPr/>
        </p:nvSpPr>
        <p:spPr>
          <a:xfrm>
            <a:off x="2853154" y="2099845"/>
            <a:ext cx="5803640" cy="2418124"/>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ubstituent text 8"/>
          <p:cNvSpPr>
            <a:spLocks noGrp="1"/>
          </p:cNvSpPr>
          <p:nvPr>
            <p:ph type="subTitle" idx="1"/>
          </p:nvPr>
        </p:nvSpPr>
        <p:spPr>
          <a:xfrm>
            <a:off x="3033087" y="2421190"/>
            <a:ext cx="5528441" cy="2096779"/>
          </a:xfrm>
          <a:noFill/>
        </p:spPr>
        <p:txBody>
          <a:bodyPr>
            <a:normAutofit/>
          </a:bodyPr>
          <a:lstStyle/>
          <a:p>
            <a:pPr lvl="0" algn="just">
              <a:lnSpc>
                <a:spcPct val="115000"/>
              </a:lnSpc>
              <a:spcBef>
                <a:spcPts val="0"/>
              </a:spcBef>
            </a:pPr>
            <a:r>
              <a:rPr lang="fr-FR" sz="1600" b="1" dirty="0" err="1">
                <a:solidFill>
                  <a:schemeClr val="bg1"/>
                </a:solidFill>
                <a:latin typeface="Times New Roman" panose="02020603050405020304" pitchFamily="18" charset="0"/>
                <a:ea typeface="Calibri" panose="020F0502020204030204" pitchFamily="34" charset="0"/>
              </a:rPr>
              <a:t>Noul</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regulament</a:t>
            </a:r>
            <a:r>
              <a:rPr lang="fr-FR" sz="1600" b="1" dirty="0">
                <a:solidFill>
                  <a:schemeClr val="bg1"/>
                </a:solidFill>
                <a:latin typeface="Times New Roman" panose="02020603050405020304" pitchFamily="18" charset="0"/>
                <a:ea typeface="Calibri" panose="020F0502020204030204" pitchFamily="34" charset="0"/>
              </a:rPr>
              <a:t> este un pas important </a:t>
            </a:r>
            <a:r>
              <a:rPr lang="fr-FR" sz="1600" b="1" dirty="0" err="1">
                <a:solidFill>
                  <a:schemeClr val="bg1"/>
                </a:solidFill>
                <a:latin typeface="Times New Roman" panose="02020603050405020304" pitchFamily="18" charset="0"/>
                <a:ea typeface="Calibri" panose="020F0502020204030204" pitchFamily="34" charset="0"/>
              </a:rPr>
              <a:t>în</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continuarea</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implementării</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măsurilor</a:t>
            </a:r>
            <a:r>
              <a:rPr lang="fr-FR" sz="1600" b="1" dirty="0">
                <a:solidFill>
                  <a:schemeClr val="bg1"/>
                </a:solidFill>
                <a:latin typeface="Times New Roman" panose="02020603050405020304" pitchFamily="18" charset="0"/>
                <a:ea typeface="Calibri" panose="020F0502020204030204" pitchFamily="34" charset="0"/>
              </a:rPr>
              <a:t> de </a:t>
            </a:r>
            <a:r>
              <a:rPr lang="fr-FR" sz="1600" b="1" dirty="0" err="1">
                <a:solidFill>
                  <a:schemeClr val="bg1"/>
                </a:solidFill>
                <a:latin typeface="Times New Roman" panose="02020603050405020304" pitchFamily="18" charset="0"/>
                <a:ea typeface="Calibri" panose="020F0502020204030204" pitchFamily="34" charset="0"/>
              </a:rPr>
              <a:t>modernizare</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standardizare</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și</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transparentizare</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asumate</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în</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amplul</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proces</a:t>
            </a:r>
            <a:r>
              <a:rPr lang="fr-FR" sz="1600" b="1" dirty="0">
                <a:solidFill>
                  <a:schemeClr val="bg1"/>
                </a:solidFill>
                <a:latin typeface="Times New Roman" panose="02020603050405020304" pitchFamily="18" charset="0"/>
                <a:ea typeface="Calibri" panose="020F0502020204030204" pitchFamily="34" charset="0"/>
              </a:rPr>
              <a:t> de </a:t>
            </a:r>
            <a:r>
              <a:rPr lang="fr-FR" sz="1600" b="1" dirty="0" err="1">
                <a:solidFill>
                  <a:schemeClr val="bg1"/>
                </a:solidFill>
                <a:latin typeface="Times New Roman" panose="02020603050405020304" pitchFamily="18" charset="0"/>
                <a:ea typeface="Calibri" panose="020F0502020204030204" pitchFamily="34" charset="0"/>
              </a:rPr>
              <a:t>reformă</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instituțională</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derulat</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în</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cadrul</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proiectului</a:t>
            </a:r>
            <a:r>
              <a:rPr lang="fr-FR" sz="1600" b="1" dirty="0">
                <a:solidFill>
                  <a:schemeClr val="bg1"/>
                </a:solidFill>
                <a:latin typeface="Times New Roman" panose="02020603050405020304" pitchFamily="18" charset="0"/>
                <a:ea typeface="Calibri" panose="020F0502020204030204" pitchFamily="34" charset="0"/>
              </a:rPr>
              <a:t> CCR – SAI </a:t>
            </a:r>
            <a:r>
              <a:rPr lang="fr-FR" sz="1600" b="1" dirty="0" err="1">
                <a:solidFill>
                  <a:schemeClr val="bg1"/>
                </a:solidFill>
                <a:latin typeface="Times New Roman" panose="02020603050405020304" pitchFamily="18" charset="0"/>
                <a:ea typeface="Calibri" panose="020F0502020204030204" pitchFamily="34" charset="0"/>
              </a:rPr>
              <a:t>pentru</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cetățean</a:t>
            </a:r>
            <a:r>
              <a:rPr lang="fr-FR" sz="1600" b="1" dirty="0">
                <a:solidFill>
                  <a:schemeClr val="bg1"/>
                </a:solidFill>
                <a:latin typeface="Times New Roman" panose="02020603050405020304" pitchFamily="18" charset="0"/>
                <a:ea typeface="Calibri" panose="020F0502020204030204" pitchFamily="34" charset="0"/>
              </a:rPr>
              <a:t> – SIPOCA 744, </a:t>
            </a:r>
            <a:r>
              <a:rPr lang="fr-FR" sz="1600" b="1" dirty="0" err="1">
                <a:solidFill>
                  <a:schemeClr val="bg1"/>
                </a:solidFill>
                <a:latin typeface="Times New Roman" panose="02020603050405020304" pitchFamily="18" charset="0"/>
                <a:ea typeface="Calibri" panose="020F0502020204030204" pitchFamily="34" charset="0"/>
              </a:rPr>
              <a:t>realizat</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cu</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sprijinul</a:t>
            </a:r>
            <a:r>
              <a:rPr lang="fr-FR" sz="1600" b="1" dirty="0">
                <a:solidFill>
                  <a:schemeClr val="bg1"/>
                </a:solidFill>
                <a:latin typeface="Times New Roman" panose="02020603050405020304" pitchFamily="18" charset="0"/>
                <a:ea typeface="Calibri" panose="020F0502020204030204" pitchFamily="34" charset="0"/>
              </a:rPr>
              <a:t> </a:t>
            </a:r>
            <a:r>
              <a:rPr lang="fr-FR" sz="1600" b="1" dirty="0" err="1">
                <a:solidFill>
                  <a:schemeClr val="bg1"/>
                </a:solidFill>
                <a:latin typeface="Times New Roman" panose="02020603050405020304" pitchFamily="18" charset="0"/>
                <a:ea typeface="Calibri" panose="020F0502020204030204" pitchFamily="34" charset="0"/>
              </a:rPr>
              <a:t>Băncii</a:t>
            </a:r>
            <a:r>
              <a:rPr lang="fr-FR" sz="1600" b="1" dirty="0">
                <a:solidFill>
                  <a:schemeClr val="bg1"/>
                </a:solidFill>
                <a:latin typeface="Times New Roman" panose="02020603050405020304" pitchFamily="18" charset="0"/>
                <a:ea typeface="Calibri" panose="020F0502020204030204" pitchFamily="34" charset="0"/>
              </a:rPr>
              <a:t> Mondiale.</a:t>
            </a:r>
          </a:p>
          <a:p>
            <a:pPr lvl="0" algn="just">
              <a:lnSpc>
                <a:spcPct val="115000"/>
              </a:lnSpc>
              <a:spcBef>
                <a:spcPts val="0"/>
              </a:spcBef>
            </a:pPr>
            <a:endParaRPr lang="ro-RO" sz="1600" dirty="0">
              <a:latin typeface="Times New Roman" panose="02020603050405020304" pitchFamily="18" charset="0"/>
              <a:ea typeface="Calibri" panose="020F0502020204030204" pitchFamily="34" charset="0"/>
            </a:endParaRPr>
          </a:p>
          <a:p>
            <a:pPr lvl="0" algn="just">
              <a:lnSpc>
                <a:spcPct val="115000"/>
              </a:lnSpc>
              <a:spcBef>
                <a:spcPts val="0"/>
              </a:spcBef>
            </a:pP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ine 9"/>
          <p:cNvPicPr>
            <a:picLocks noChangeAspect="1"/>
          </p:cNvPicPr>
          <p:nvPr/>
        </p:nvPicPr>
        <p:blipFill>
          <a:blip r:embed="rId2"/>
          <a:stretch>
            <a:fillRect/>
          </a:stretch>
        </p:blipFill>
        <p:spPr>
          <a:xfrm>
            <a:off x="842251" y="130628"/>
            <a:ext cx="1774371" cy="1774371"/>
          </a:xfrm>
          <a:prstGeom prst="rect">
            <a:avLst/>
          </a:prstGeom>
        </p:spPr>
      </p:pic>
      <p:pic>
        <p:nvPicPr>
          <p:cNvPr id="11" name="Graphic 5" descr="Handshake">
            <a:extLst>
              <a:ext uri="{FF2B5EF4-FFF2-40B4-BE49-F238E27FC236}">
                <a16:creationId xmlns:a16="http://schemas.microsoft.com/office/drawing/2014/main" id="{817271FA-1EF0-4715-B7D6-67857F159FF8}"/>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80859" y="2421190"/>
            <a:ext cx="1441508" cy="1441508"/>
          </a:xfrm>
          <a:prstGeom prst="rect">
            <a:avLst/>
          </a:prstGeom>
        </p:spPr>
      </p:pic>
    </p:spTree>
    <p:extLst>
      <p:ext uri="{BB962C8B-B14F-4D97-AF65-F5344CB8AC3E}">
        <p14:creationId xmlns:p14="http://schemas.microsoft.com/office/powerpoint/2010/main" val="42681854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ine 9"/>
          <p:cNvPicPr>
            <a:picLocks noChangeAspect="1"/>
          </p:cNvPicPr>
          <p:nvPr/>
        </p:nvPicPr>
        <p:blipFill>
          <a:blip r:embed="rId2"/>
          <a:stretch>
            <a:fillRect/>
          </a:stretch>
        </p:blipFill>
        <p:spPr>
          <a:xfrm>
            <a:off x="788799" y="0"/>
            <a:ext cx="1705809" cy="1705809"/>
          </a:xfrm>
          <a:prstGeom prst="rect">
            <a:avLst/>
          </a:prstGeom>
        </p:spPr>
      </p:pic>
      <p:pic>
        <p:nvPicPr>
          <p:cNvPr id="6" name="Graphic 5" descr="Handshake">
            <a:extLst>
              <a:ext uri="{FF2B5EF4-FFF2-40B4-BE49-F238E27FC236}">
                <a16:creationId xmlns:a16="http://schemas.microsoft.com/office/drawing/2014/main" id="{D40931E7-9344-4EDF-AEE2-1965C2989524}"/>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95681" y="2843867"/>
            <a:ext cx="1441508" cy="1441508"/>
          </a:xfrm>
          <a:prstGeom prst="rect">
            <a:avLst/>
          </a:prstGeom>
        </p:spPr>
      </p:pic>
      <p:sp>
        <p:nvSpPr>
          <p:cNvPr id="7" name="Rectangle 6">
            <a:extLst>
              <a:ext uri="{FF2B5EF4-FFF2-40B4-BE49-F238E27FC236}">
                <a16:creationId xmlns:a16="http://schemas.microsoft.com/office/drawing/2014/main" id="{6D9B3368-B1BF-4B4E-9164-D5435AF49765}"/>
              </a:ext>
            </a:extLst>
          </p:cNvPr>
          <p:cNvSpPr/>
          <p:nvPr/>
        </p:nvSpPr>
        <p:spPr>
          <a:xfrm>
            <a:off x="3639132" y="619802"/>
            <a:ext cx="4278385" cy="1041047"/>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000" b="1" dirty="0">
                <a:solidFill>
                  <a:schemeClr val="bg1"/>
                </a:solidFill>
                <a:latin typeface="Times New Roman" panose="02020603050405020304" pitchFamily="18" charset="0"/>
                <a:cs typeface="Times New Roman" panose="02020603050405020304" pitchFamily="18" charset="0"/>
              </a:rPr>
              <a:t>De </a:t>
            </a:r>
            <a:r>
              <a:rPr lang="en-GB" sz="2000" b="1" dirty="0" err="1">
                <a:solidFill>
                  <a:schemeClr val="bg1"/>
                </a:solidFill>
                <a:latin typeface="Times New Roman" panose="02020603050405020304" pitchFamily="18" charset="0"/>
                <a:cs typeface="Times New Roman" panose="02020603050405020304" pitchFamily="18" charset="0"/>
              </a:rPr>
              <a:t>ce</a:t>
            </a:r>
            <a:r>
              <a:rPr lang="en-GB" sz="2000" b="1" dirty="0">
                <a:solidFill>
                  <a:schemeClr val="bg1"/>
                </a:solidFill>
                <a:latin typeface="Times New Roman" panose="02020603050405020304" pitchFamily="18" charset="0"/>
                <a:cs typeface="Times New Roman" panose="02020603050405020304" pitchFamily="18" charset="0"/>
              </a:rPr>
              <a:t> </a:t>
            </a:r>
            <a:r>
              <a:rPr lang="ro-RO" sz="2000" b="1" dirty="0">
                <a:solidFill>
                  <a:schemeClr val="bg1"/>
                </a:solidFill>
                <a:latin typeface="Times New Roman" panose="02020603050405020304" pitchFamily="18" charset="0"/>
                <a:cs typeface="Times New Roman" panose="02020603050405020304" pitchFamily="18" charset="0"/>
              </a:rPr>
              <a:t>am schimbat regulamentul?</a:t>
            </a:r>
            <a:endParaRPr lang="en-US" sz="2000" b="1" dirty="0">
              <a:solidFill>
                <a:schemeClr val="bg1"/>
              </a:solidFill>
              <a:latin typeface="Times New Roman" panose="02020603050405020304" pitchFamily="18" charset="0"/>
              <a:cs typeface="Times New Roman" panose="02020603050405020304" pitchFamily="18" charset="0"/>
            </a:endParaRPr>
          </a:p>
        </p:txBody>
      </p:sp>
      <p:sp>
        <p:nvSpPr>
          <p:cNvPr id="3" name="Dreptunghi: colțuri rotunjite 2">
            <a:extLst>
              <a:ext uri="{FF2B5EF4-FFF2-40B4-BE49-F238E27FC236}">
                <a16:creationId xmlns:a16="http://schemas.microsoft.com/office/drawing/2014/main" id="{1214637C-570E-4EAD-8E8B-A71649367FFA}"/>
              </a:ext>
            </a:extLst>
          </p:cNvPr>
          <p:cNvSpPr/>
          <p:nvPr/>
        </p:nvSpPr>
        <p:spPr>
          <a:xfrm>
            <a:off x="2136467" y="2096779"/>
            <a:ext cx="7283714" cy="3728288"/>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asetăText 3">
            <a:extLst>
              <a:ext uri="{FF2B5EF4-FFF2-40B4-BE49-F238E27FC236}">
                <a16:creationId xmlns:a16="http://schemas.microsoft.com/office/drawing/2014/main" id="{2F5FDE21-53F6-45BB-B3D2-2B3450AEA09C}"/>
              </a:ext>
            </a:extLst>
          </p:cNvPr>
          <p:cNvSpPr txBox="1"/>
          <p:nvPr/>
        </p:nvSpPr>
        <p:spPr>
          <a:xfrm>
            <a:off x="2558571" y="2806761"/>
            <a:ext cx="6574971" cy="2308324"/>
          </a:xfrm>
          <a:prstGeom prst="rect">
            <a:avLst/>
          </a:prstGeom>
          <a:noFill/>
        </p:spPr>
        <p:txBody>
          <a:bodyPr wrap="square" rtlCol="0">
            <a:spAutoFit/>
          </a:bodyPr>
          <a:lstStyle/>
          <a:p>
            <a:pPr algn="just"/>
            <a:r>
              <a:rPr lang="ro-RO" sz="1600" b="1" dirty="0">
                <a:solidFill>
                  <a:schemeClr val="bg1"/>
                </a:solidFill>
                <a:latin typeface="Times New Roman" panose="02020603050405020304" pitchFamily="18" charset="0"/>
                <a:cs typeface="Times New Roman" panose="02020603050405020304" pitchFamily="18" charset="0"/>
              </a:rPr>
              <a:t>Necesitatea adoptării unui nou regulament a fost subliniată atât prin observațiile generale ale evaluării </a:t>
            </a:r>
            <a:r>
              <a:rPr lang="ro-RO" sz="1600" b="1" dirty="0" err="1">
                <a:solidFill>
                  <a:schemeClr val="bg1"/>
                </a:solidFill>
                <a:latin typeface="Times New Roman" panose="02020603050405020304" pitchFamily="18" charset="0"/>
                <a:cs typeface="Times New Roman" panose="02020603050405020304" pitchFamily="18" charset="0"/>
              </a:rPr>
              <a:t>peer-review</a:t>
            </a:r>
            <a:r>
              <a:rPr lang="ro-RO" sz="1600" b="1" dirty="0">
                <a:solidFill>
                  <a:schemeClr val="bg1"/>
                </a:solidFill>
                <a:latin typeface="Times New Roman" panose="02020603050405020304" pitchFamily="18" charset="0"/>
                <a:cs typeface="Times New Roman" panose="02020603050405020304" pitchFamily="18" charset="0"/>
              </a:rPr>
              <a:t> efectuată de către instituțiile omoloage din Polonia, Austria și Olanda cât și prin concluziile consemnate în raportul de analiză funcțională a decalajelor și analizei comparative de bune practici din mai multe țări UE, furnizat de către GAO, instituția supremă de audit din Statele Unite ale Americii.        </a:t>
            </a:r>
            <a:endParaRPr lang="en-GB" sz="1600" b="1" dirty="0">
              <a:solidFill>
                <a:schemeClr val="bg1"/>
              </a:solidFill>
              <a:latin typeface="Times New Roman" panose="02020603050405020304" pitchFamily="18" charset="0"/>
              <a:cs typeface="Times New Roman" panose="02020603050405020304" pitchFamily="18" charset="0"/>
            </a:endParaRPr>
          </a:p>
          <a:p>
            <a:pPr algn="just"/>
            <a:r>
              <a:rPr lang="ro-RO" sz="1600" b="1" dirty="0">
                <a:solidFill>
                  <a:schemeClr val="bg1"/>
                </a:solidFill>
                <a:latin typeface="Times New Roman" panose="02020603050405020304" pitchFamily="18" charset="0"/>
                <a:cs typeface="Times New Roman" panose="02020603050405020304" pitchFamily="18" charset="0"/>
              </a:rPr>
              <a:t>Adoptarea unui nou regulament este esențială pentru creșterea performanței activității Curții de Conturi,  care se va reflecta totodată în performanța entităților auditate.</a:t>
            </a:r>
            <a:endParaRPr lang="en-GB" sz="1600" b="1"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488017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u 7"/>
          <p:cNvSpPr>
            <a:spLocks noGrp="1"/>
          </p:cNvSpPr>
          <p:nvPr>
            <p:ph type="ctrTitle"/>
          </p:nvPr>
        </p:nvSpPr>
        <p:spPr/>
        <p:txBody>
          <a:bodyPr>
            <a:normAutofit fontScale="90000"/>
          </a:bodyPr>
          <a:lstStyle/>
          <a:p>
            <a:pPr lvl="0" algn="ctr" defTabSz="914400"/>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ro-RO" sz="2000" dirty="0">
                <a:solidFill>
                  <a:schemeClr val="accent1">
                    <a:lumMod val="75000"/>
                  </a:schemeClr>
                </a:solidFill>
                <a:latin typeface="Arial Black" panose="020B0A04020102020204" pitchFamily="34" charset="0"/>
              </a:rPr>
              <a:t/>
            </a:r>
            <a:br>
              <a:rPr lang="ro-RO" sz="2000" dirty="0">
                <a:solidFill>
                  <a:schemeClr val="accent1">
                    <a:lumMod val="75000"/>
                  </a:schemeClr>
                </a:solidFill>
                <a:latin typeface="Arial Black" panose="020B0A04020102020204" pitchFamily="34" charset="0"/>
              </a:rPr>
            </a:br>
            <a:r>
              <a:rPr lang="en-US" dirty="0">
                <a:solidFill>
                  <a:schemeClr val="accent1">
                    <a:lumMod val="75000"/>
                  </a:schemeClr>
                </a:solidFill>
                <a:latin typeface="Roboto Bold"/>
              </a:rPr>
              <a:t/>
            </a:r>
            <a:br>
              <a:rPr lang="en-US" dirty="0">
                <a:solidFill>
                  <a:schemeClr val="accent1">
                    <a:lumMod val="75000"/>
                  </a:schemeClr>
                </a:solidFill>
                <a:latin typeface="Roboto Bold"/>
              </a:rPr>
            </a:br>
            <a:r>
              <a:rPr lang="en-US" sz="2000" b="1" spc="-64" dirty="0">
                <a:solidFill>
                  <a:srgbClr val="14110F"/>
                </a:solidFill>
                <a:latin typeface="Times New Roman" panose="02020603050405020304" pitchFamily="18" charset="0"/>
                <a:ea typeface="+mn-ea"/>
                <a:cs typeface="Times New Roman" panose="02020603050405020304" pitchFamily="18" charset="0"/>
              </a:rPr>
              <a:t/>
            </a:r>
            <a:br>
              <a:rPr lang="en-US" sz="2000" b="1" spc="-64" dirty="0">
                <a:solidFill>
                  <a:srgbClr val="14110F"/>
                </a:solidFill>
                <a:latin typeface="Times New Roman" panose="02020603050405020304" pitchFamily="18" charset="0"/>
                <a:ea typeface="+mn-ea"/>
                <a:cs typeface="Times New Roman" panose="02020603050405020304" pitchFamily="18" charset="0"/>
              </a:rPr>
            </a:br>
            <a:r>
              <a:rPr lang="ro-RO" sz="2000" b="1" dirty="0">
                <a:solidFill>
                  <a:schemeClr val="accent1">
                    <a:lumMod val="75000"/>
                  </a:schemeClr>
                </a:solidFill>
                <a:latin typeface="Times New Roman" panose="02020603050405020304" pitchFamily="18" charset="0"/>
                <a:cs typeface="Times New Roman" panose="02020603050405020304" pitchFamily="18" charset="0"/>
              </a:rPr>
              <a:t/>
            </a:r>
            <a:br>
              <a:rPr lang="ro-RO" sz="2000" b="1" dirty="0">
                <a:solidFill>
                  <a:schemeClr val="accent1">
                    <a:lumMod val="75000"/>
                  </a:schemeClr>
                </a:solidFill>
                <a:latin typeface="Times New Roman" panose="02020603050405020304" pitchFamily="18" charset="0"/>
                <a:cs typeface="Times New Roman" panose="02020603050405020304" pitchFamily="18" charset="0"/>
              </a:rPr>
            </a:br>
            <a:endParaRPr lang="en-US" sz="2000" b="1"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10" name="Imagine 9"/>
          <p:cNvPicPr>
            <a:picLocks noChangeAspect="1"/>
          </p:cNvPicPr>
          <p:nvPr/>
        </p:nvPicPr>
        <p:blipFill>
          <a:blip r:embed="rId2"/>
          <a:stretch>
            <a:fillRect/>
          </a:stretch>
        </p:blipFill>
        <p:spPr>
          <a:xfrm>
            <a:off x="822721" y="65909"/>
            <a:ext cx="1623519" cy="1623519"/>
          </a:xfrm>
          <a:prstGeom prst="rect">
            <a:avLst/>
          </a:prstGeom>
        </p:spPr>
      </p:pic>
      <p:pic>
        <p:nvPicPr>
          <p:cNvPr id="6" name="Graphic 5" descr="Handshake">
            <a:extLst>
              <a:ext uri="{FF2B5EF4-FFF2-40B4-BE49-F238E27FC236}">
                <a16:creationId xmlns:a16="http://schemas.microsoft.com/office/drawing/2014/main" id="{D40931E7-9344-4EDF-AEE2-1965C2989524}"/>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29430" y="2677299"/>
            <a:ext cx="1441508" cy="1441508"/>
          </a:xfrm>
          <a:prstGeom prst="rect">
            <a:avLst/>
          </a:prstGeom>
        </p:spPr>
      </p:pic>
      <p:sp>
        <p:nvSpPr>
          <p:cNvPr id="7" name="Rectangle 6">
            <a:extLst>
              <a:ext uri="{FF2B5EF4-FFF2-40B4-BE49-F238E27FC236}">
                <a16:creationId xmlns:a16="http://schemas.microsoft.com/office/drawing/2014/main" id="{6D9B3368-B1BF-4B4E-9164-D5435AF49765}"/>
              </a:ext>
            </a:extLst>
          </p:cNvPr>
          <p:cNvSpPr/>
          <p:nvPr/>
        </p:nvSpPr>
        <p:spPr>
          <a:xfrm>
            <a:off x="2956104" y="343333"/>
            <a:ext cx="5393239" cy="1270709"/>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000" b="1" dirty="0">
                <a:solidFill>
                  <a:schemeClr val="bg1"/>
                </a:solidFill>
                <a:latin typeface="Times New Roman" panose="02020603050405020304" pitchFamily="18" charset="0"/>
                <a:cs typeface="Times New Roman" panose="02020603050405020304" pitchFamily="18" charset="0"/>
              </a:rPr>
              <a:t>De </a:t>
            </a:r>
            <a:r>
              <a:rPr lang="en-GB" sz="2000" b="1" dirty="0" err="1">
                <a:solidFill>
                  <a:schemeClr val="bg1"/>
                </a:solidFill>
                <a:latin typeface="Times New Roman" panose="02020603050405020304" pitchFamily="18" charset="0"/>
                <a:cs typeface="Times New Roman" panose="02020603050405020304" pitchFamily="18" charset="0"/>
              </a:rPr>
              <a:t>ce</a:t>
            </a:r>
            <a:r>
              <a:rPr lang="en-GB" sz="2000" b="1" dirty="0">
                <a:solidFill>
                  <a:schemeClr val="bg1"/>
                </a:solidFill>
                <a:latin typeface="Times New Roman" panose="02020603050405020304" pitchFamily="18" charset="0"/>
                <a:cs typeface="Times New Roman" panose="02020603050405020304" pitchFamily="18" charset="0"/>
              </a:rPr>
              <a:t> </a:t>
            </a:r>
            <a:r>
              <a:rPr lang="ro-RO" sz="2000" b="1" dirty="0">
                <a:solidFill>
                  <a:schemeClr val="bg1"/>
                </a:solidFill>
                <a:latin typeface="Times New Roman" panose="02020603050405020304" pitchFamily="18" charset="0"/>
                <a:cs typeface="Times New Roman" panose="02020603050405020304" pitchFamily="18" charset="0"/>
              </a:rPr>
              <a:t>am schimbat regulamentul?</a:t>
            </a:r>
            <a:endParaRPr lang="en-US" sz="2000" b="1" dirty="0">
              <a:solidFill>
                <a:schemeClr val="bg1"/>
              </a:solidFill>
              <a:latin typeface="Times New Roman" panose="02020603050405020304" pitchFamily="18" charset="0"/>
              <a:cs typeface="Times New Roman" panose="02020603050405020304" pitchFamily="18" charset="0"/>
            </a:endParaRPr>
          </a:p>
        </p:txBody>
      </p:sp>
      <p:sp>
        <p:nvSpPr>
          <p:cNvPr id="3" name="Dreptunghi: colțuri rotunjite 2">
            <a:extLst>
              <a:ext uri="{FF2B5EF4-FFF2-40B4-BE49-F238E27FC236}">
                <a16:creationId xmlns:a16="http://schemas.microsoft.com/office/drawing/2014/main" id="{5158D7E6-AF6F-4F7D-AC2B-4C4B088A54A7}"/>
              </a:ext>
            </a:extLst>
          </p:cNvPr>
          <p:cNvSpPr/>
          <p:nvPr/>
        </p:nvSpPr>
        <p:spPr>
          <a:xfrm>
            <a:off x="2264229" y="2074333"/>
            <a:ext cx="7108370" cy="1007534"/>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reptunghi: colțuri rotunjite 8">
            <a:extLst>
              <a:ext uri="{FF2B5EF4-FFF2-40B4-BE49-F238E27FC236}">
                <a16:creationId xmlns:a16="http://schemas.microsoft.com/office/drawing/2014/main" id="{D55D216B-F25F-45A1-844E-6E49E26C347C}"/>
              </a:ext>
            </a:extLst>
          </p:cNvPr>
          <p:cNvSpPr/>
          <p:nvPr/>
        </p:nvSpPr>
        <p:spPr>
          <a:xfrm>
            <a:off x="2264228" y="3245153"/>
            <a:ext cx="7108371" cy="1747308"/>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asetăText 3">
            <a:extLst>
              <a:ext uri="{FF2B5EF4-FFF2-40B4-BE49-F238E27FC236}">
                <a16:creationId xmlns:a16="http://schemas.microsoft.com/office/drawing/2014/main" id="{C7782349-97CE-4021-8E72-EDD92B0C69A5}"/>
              </a:ext>
            </a:extLst>
          </p:cNvPr>
          <p:cNvSpPr txBox="1"/>
          <p:nvPr/>
        </p:nvSpPr>
        <p:spPr>
          <a:xfrm>
            <a:off x="2688770" y="2149603"/>
            <a:ext cx="6291944" cy="830997"/>
          </a:xfrm>
          <a:prstGeom prst="rect">
            <a:avLst/>
          </a:prstGeom>
          <a:noFill/>
        </p:spPr>
        <p:txBody>
          <a:bodyPr wrap="square" rtlCol="0">
            <a:spAutoFit/>
          </a:bodyPr>
          <a:lstStyle/>
          <a:p>
            <a:pPr algn="just"/>
            <a:r>
              <a:rPr lang="ro-RO" sz="1600" b="1" dirty="0">
                <a:solidFill>
                  <a:schemeClr val="bg1"/>
                </a:solidFill>
                <a:latin typeface="Times New Roman" panose="02020603050405020304" pitchFamily="18" charset="0"/>
                <a:cs typeface="Times New Roman" panose="02020603050405020304" pitchFamily="18" charset="0"/>
              </a:rPr>
              <a:t>Era necesară eliminarea reminiscențelor legate de fosta funcție jurisdicțională a Curții de Conturi și pentru a-și </a:t>
            </a:r>
            <a:r>
              <a:rPr lang="fr-FR" sz="1600" b="1" dirty="0" err="1">
                <a:solidFill>
                  <a:schemeClr val="bg1"/>
                </a:solidFill>
                <a:latin typeface="Times New Roman" panose="02020603050405020304" pitchFamily="18" charset="0"/>
                <a:cs typeface="Times New Roman" panose="02020603050405020304" pitchFamily="18" charset="0"/>
              </a:rPr>
              <a:t>îndeplini</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sarcinil</a:t>
            </a:r>
            <a:r>
              <a:rPr lang="ro-RO" sz="1600" b="1" dirty="0">
                <a:solidFill>
                  <a:schemeClr val="bg1"/>
                </a:solidFill>
                <a:latin typeface="Times New Roman" panose="02020603050405020304" pitchFamily="18" charset="0"/>
                <a:cs typeface="Times New Roman" panose="02020603050405020304" pitchFamily="18" charset="0"/>
              </a:rPr>
              <a:t>e de  instituție supremă de audit – Peer-Review</a:t>
            </a:r>
            <a:endParaRPr lang="en-GB" sz="1600" b="1" dirty="0">
              <a:solidFill>
                <a:schemeClr val="bg1"/>
              </a:solidFill>
              <a:latin typeface="Times New Roman" panose="02020603050405020304" pitchFamily="18" charset="0"/>
              <a:cs typeface="Times New Roman" panose="02020603050405020304" pitchFamily="18" charset="0"/>
            </a:endParaRPr>
          </a:p>
        </p:txBody>
      </p:sp>
      <p:sp>
        <p:nvSpPr>
          <p:cNvPr id="5" name="CasetăText 4">
            <a:extLst>
              <a:ext uri="{FF2B5EF4-FFF2-40B4-BE49-F238E27FC236}">
                <a16:creationId xmlns:a16="http://schemas.microsoft.com/office/drawing/2014/main" id="{C0F500A8-DADA-4EED-AA98-EE9F51F44DBA}"/>
              </a:ext>
            </a:extLst>
          </p:cNvPr>
          <p:cNvSpPr txBox="1"/>
          <p:nvPr/>
        </p:nvSpPr>
        <p:spPr>
          <a:xfrm>
            <a:off x="2612570" y="3518705"/>
            <a:ext cx="6368143" cy="1077218"/>
          </a:xfrm>
          <a:prstGeom prst="rect">
            <a:avLst/>
          </a:prstGeom>
          <a:noFill/>
        </p:spPr>
        <p:txBody>
          <a:bodyPr wrap="square" rtlCol="0">
            <a:spAutoFit/>
          </a:bodyPr>
          <a:lstStyle/>
          <a:p>
            <a:pPr algn="just"/>
            <a:r>
              <a:rPr lang="ro-RO" sz="1600" b="1" dirty="0">
                <a:solidFill>
                  <a:schemeClr val="bg1"/>
                </a:solidFill>
                <a:latin typeface="Times New Roman" panose="02020603050405020304" pitchFamily="18" charset="0"/>
                <a:cs typeface="Times New Roman" panose="02020603050405020304" pitchFamily="18" charset="0"/>
              </a:rPr>
              <a:t>Numai printr-un regulament nou Curtea de Conturi poate trece </a:t>
            </a:r>
            <a:r>
              <a:rPr lang="fr-FR" sz="1600" b="1" dirty="0">
                <a:solidFill>
                  <a:schemeClr val="bg1"/>
                </a:solidFill>
                <a:latin typeface="Times New Roman" panose="02020603050405020304" pitchFamily="18" charset="0"/>
                <a:cs typeface="Times New Roman" panose="02020603050405020304" pitchFamily="18" charset="0"/>
              </a:rPr>
              <a:t>de la „o </a:t>
            </a:r>
            <a:r>
              <a:rPr lang="fr-FR" sz="1600" b="1" dirty="0" err="1">
                <a:solidFill>
                  <a:schemeClr val="bg1"/>
                </a:solidFill>
                <a:latin typeface="Times New Roman" panose="02020603050405020304" pitchFamily="18" charset="0"/>
                <a:cs typeface="Times New Roman" panose="02020603050405020304" pitchFamily="18" charset="0"/>
              </a:rPr>
              <a:t>organizație</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punitivă</a:t>
            </a:r>
            <a:r>
              <a:rPr lang="fr-FR" sz="1600" b="1" dirty="0">
                <a:solidFill>
                  <a:schemeClr val="bg1"/>
                </a:solidFill>
                <a:latin typeface="Times New Roman" panose="02020603050405020304" pitchFamily="18" charset="0"/>
                <a:cs typeface="Times New Roman" panose="02020603050405020304" pitchFamily="18" charset="0"/>
              </a:rPr>
              <a:t>” la „un </a:t>
            </a:r>
            <a:r>
              <a:rPr lang="fr-FR" sz="1600" b="1" dirty="0" err="1">
                <a:solidFill>
                  <a:schemeClr val="bg1"/>
                </a:solidFill>
                <a:latin typeface="Times New Roman" panose="02020603050405020304" pitchFamily="18" charset="0"/>
                <a:cs typeface="Times New Roman" panose="02020603050405020304" pitchFamily="18" charset="0"/>
              </a:rPr>
              <a:t>susținător</a:t>
            </a:r>
            <a:r>
              <a:rPr lang="fr-FR" sz="1600" b="1" dirty="0">
                <a:solidFill>
                  <a:schemeClr val="bg1"/>
                </a:solidFill>
                <a:latin typeface="Times New Roman" panose="02020603050405020304" pitchFamily="18" charset="0"/>
                <a:cs typeface="Times New Roman" panose="02020603050405020304" pitchFamily="18" charset="0"/>
              </a:rPr>
              <a:t> al </a:t>
            </a:r>
            <a:r>
              <a:rPr lang="fr-FR" sz="1600" b="1" dirty="0" err="1">
                <a:solidFill>
                  <a:schemeClr val="bg1"/>
                </a:solidFill>
                <a:latin typeface="Times New Roman" panose="02020603050405020304" pitchFamily="18" charset="0"/>
                <a:cs typeface="Times New Roman" panose="02020603050405020304" pitchFamily="18" charset="0"/>
              </a:rPr>
              <a:t>contribuabililor</a:t>
            </a:r>
            <a:r>
              <a:rPr lang="fr-FR" sz="1600" b="1" dirty="0">
                <a:solidFill>
                  <a:schemeClr val="bg1"/>
                </a:solidFill>
                <a:latin typeface="Times New Roman" panose="02020603050405020304" pitchFamily="18" charset="0"/>
                <a:cs typeface="Times New Roman" panose="02020603050405020304" pitchFamily="18" charset="0"/>
              </a:rPr>
              <a:t>” care </a:t>
            </a:r>
            <a:r>
              <a:rPr lang="fr-FR" sz="1600" b="1" dirty="0" err="1">
                <a:solidFill>
                  <a:schemeClr val="bg1"/>
                </a:solidFill>
                <a:latin typeface="Times New Roman" panose="02020603050405020304" pitchFamily="18" charset="0"/>
                <a:cs typeface="Times New Roman" panose="02020603050405020304" pitchFamily="18" charset="0"/>
              </a:rPr>
              <a:t>asigură</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faptul</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că</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organismele</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publice</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folosesc</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banii</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contribuabililor</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în</a:t>
            </a:r>
            <a:r>
              <a:rPr lang="fr-FR" sz="1600" b="1" dirty="0">
                <a:solidFill>
                  <a:schemeClr val="bg1"/>
                </a:solidFill>
                <a:latin typeface="Times New Roman" panose="02020603050405020304" pitchFamily="18" charset="0"/>
                <a:cs typeface="Times New Roman" panose="02020603050405020304" pitchFamily="18" charset="0"/>
              </a:rPr>
              <a:t> mod </a:t>
            </a:r>
            <a:r>
              <a:rPr lang="fr-FR" sz="1600" b="1" dirty="0" err="1">
                <a:solidFill>
                  <a:schemeClr val="bg1"/>
                </a:solidFill>
                <a:latin typeface="Times New Roman" panose="02020603050405020304" pitchFamily="18" charset="0"/>
                <a:cs typeface="Times New Roman" panose="02020603050405020304" pitchFamily="18" charset="0"/>
              </a:rPr>
              <a:t>legal</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economic</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eficient</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și</a:t>
            </a:r>
            <a:r>
              <a:rPr lang="fr-FR" sz="1600" b="1" dirty="0">
                <a:solidFill>
                  <a:schemeClr val="bg1"/>
                </a:solidFill>
                <a:latin typeface="Times New Roman" panose="02020603050405020304" pitchFamily="18" charset="0"/>
                <a:cs typeface="Times New Roman" panose="02020603050405020304" pitchFamily="18" charset="0"/>
              </a:rPr>
              <a:t> </a:t>
            </a:r>
            <a:r>
              <a:rPr lang="fr-FR" sz="1600" b="1" dirty="0" err="1">
                <a:solidFill>
                  <a:schemeClr val="bg1"/>
                </a:solidFill>
                <a:latin typeface="Times New Roman" panose="02020603050405020304" pitchFamily="18" charset="0"/>
                <a:cs typeface="Times New Roman" panose="02020603050405020304" pitchFamily="18" charset="0"/>
              </a:rPr>
              <a:t>eficace</a:t>
            </a:r>
            <a:r>
              <a:rPr lang="fr-FR" sz="1600" b="1" dirty="0">
                <a:solidFill>
                  <a:schemeClr val="bg1"/>
                </a:solidFill>
                <a:latin typeface="Times New Roman" panose="02020603050405020304" pitchFamily="18" charset="0"/>
                <a:cs typeface="Times New Roman" panose="02020603050405020304" pitchFamily="18" charset="0"/>
              </a:rPr>
              <a:t> </a:t>
            </a:r>
            <a:r>
              <a:rPr lang="ro-RO" sz="1600" b="1" dirty="0">
                <a:solidFill>
                  <a:schemeClr val="bg1"/>
                </a:solidFill>
                <a:latin typeface="Times New Roman" panose="02020603050405020304" pitchFamily="18" charset="0"/>
                <a:cs typeface="Times New Roman" panose="02020603050405020304" pitchFamily="18" charset="0"/>
              </a:rPr>
              <a:t> - Peer-Review</a:t>
            </a:r>
            <a:endParaRPr lang="en-GB" sz="16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795487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reptunghi: colțuri rotunjite 3">
            <a:extLst>
              <a:ext uri="{FF2B5EF4-FFF2-40B4-BE49-F238E27FC236}">
                <a16:creationId xmlns:a16="http://schemas.microsoft.com/office/drawing/2014/main" id="{CFDBCABA-1217-4C76-BAEB-DBACAA00BDBD}"/>
              </a:ext>
            </a:extLst>
          </p:cNvPr>
          <p:cNvSpPr/>
          <p:nvPr/>
        </p:nvSpPr>
        <p:spPr>
          <a:xfrm>
            <a:off x="1872343" y="2624521"/>
            <a:ext cx="7598228" cy="2224397"/>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ine 9"/>
          <p:cNvPicPr>
            <a:picLocks noChangeAspect="1"/>
          </p:cNvPicPr>
          <p:nvPr/>
        </p:nvPicPr>
        <p:blipFill>
          <a:blip r:embed="rId2"/>
          <a:stretch>
            <a:fillRect/>
          </a:stretch>
        </p:blipFill>
        <p:spPr>
          <a:xfrm>
            <a:off x="759248" y="24857"/>
            <a:ext cx="1562121" cy="1562121"/>
          </a:xfrm>
          <a:prstGeom prst="rect">
            <a:avLst/>
          </a:prstGeom>
        </p:spPr>
      </p:pic>
      <p:sp>
        <p:nvSpPr>
          <p:cNvPr id="6" name="CasetăText 5">
            <a:extLst>
              <a:ext uri="{FF2B5EF4-FFF2-40B4-BE49-F238E27FC236}">
                <a16:creationId xmlns:a16="http://schemas.microsoft.com/office/drawing/2014/main" id="{7CFECE21-3F6F-49B9-8422-F2F84F7D10EE}"/>
              </a:ext>
            </a:extLst>
          </p:cNvPr>
          <p:cNvSpPr txBox="1"/>
          <p:nvPr/>
        </p:nvSpPr>
        <p:spPr>
          <a:xfrm>
            <a:off x="2280557" y="3030619"/>
            <a:ext cx="6604898" cy="1323439"/>
          </a:xfrm>
          <a:prstGeom prst="rect">
            <a:avLst/>
          </a:prstGeom>
          <a:noFill/>
        </p:spPr>
        <p:txBody>
          <a:bodyPr wrap="square" rtlCol="0">
            <a:spAutoFit/>
          </a:bodyPr>
          <a:lstStyle/>
          <a:p>
            <a:pPr algn="just"/>
            <a:r>
              <a:rPr lang="ro-RO" sz="1600" b="1" dirty="0">
                <a:solidFill>
                  <a:schemeClr val="bg1"/>
                </a:solidFill>
                <a:latin typeface="Times New Roman" panose="02020603050405020304" pitchFamily="18" charset="0"/>
                <a:cs typeface="Times New Roman" panose="02020603050405020304" pitchFamily="18" charset="0"/>
              </a:rPr>
              <a:t>Vechiul regulament avea un volum extrem de ridicat de informații nesistematizate, ceea ce conducea la dificultăți semnificative în parcurgerea și corelarea textelor normative. Acesta cuprindea aspecte de ordin procedural intern, care nu prezentau interes pentru terți. – Analiză funcțională</a:t>
            </a:r>
            <a:endParaRPr lang="en-GB" sz="1600" b="1" dirty="0">
              <a:solidFill>
                <a:schemeClr val="bg1"/>
              </a:solidFill>
              <a:effectLst/>
              <a:latin typeface="Times New Roman" panose="02020603050405020304" pitchFamily="18" charset="0"/>
              <a:cs typeface="Times New Roman" panose="02020603050405020304" pitchFamily="18" charset="0"/>
            </a:endParaRPr>
          </a:p>
        </p:txBody>
      </p:sp>
      <p:sp>
        <p:nvSpPr>
          <p:cNvPr id="12" name="CasetăText 11">
            <a:extLst>
              <a:ext uri="{FF2B5EF4-FFF2-40B4-BE49-F238E27FC236}">
                <a16:creationId xmlns:a16="http://schemas.microsoft.com/office/drawing/2014/main" id="{9CC59EED-3874-4F33-A6C5-35814372A741}"/>
              </a:ext>
            </a:extLst>
          </p:cNvPr>
          <p:cNvSpPr txBox="1"/>
          <p:nvPr/>
        </p:nvSpPr>
        <p:spPr>
          <a:xfrm>
            <a:off x="2321369" y="1292100"/>
            <a:ext cx="6564086" cy="584775"/>
          </a:xfrm>
          <a:prstGeom prst="rect">
            <a:avLst/>
          </a:prstGeom>
          <a:noFill/>
        </p:spPr>
        <p:txBody>
          <a:bodyPr wrap="square" rtlCol="0">
            <a:spAutoFit/>
          </a:bodyPr>
          <a:lstStyle/>
          <a:p>
            <a:pPr algn="ctr"/>
            <a:r>
              <a:rPr lang="en-GB" sz="3200" b="1" dirty="0">
                <a:solidFill>
                  <a:srgbClr val="00B050"/>
                </a:solidFill>
                <a:latin typeface="Times New Roman" panose="02020603050405020304" pitchFamily="18" charset="0"/>
                <a:cs typeface="Times New Roman" panose="02020603050405020304" pitchFamily="18" charset="0"/>
              </a:rPr>
              <a:t>De </a:t>
            </a:r>
            <a:r>
              <a:rPr lang="en-GB" sz="3200" b="1" dirty="0" err="1">
                <a:solidFill>
                  <a:srgbClr val="00B050"/>
                </a:solidFill>
                <a:latin typeface="Times New Roman" panose="02020603050405020304" pitchFamily="18" charset="0"/>
                <a:cs typeface="Times New Roman" panose="02020603050405020304" pitchFamily="18" charset="0"/>
              </a:rPr>
              <a:t>ce</a:t>
            </a:r>
            <a:r>
              <a:rPr lang="en-GB" sz="3200" b="1" dirty="0">
                <a:solidFill>
                  <a:srgbClr val="00B050"/>
                </a:solidFill>
                <a:latin typeface="Times New Roman" panose="02020603050405020304" pitchFamily="18" charset="0"/>
                <a:cs typeface="Times New Roman" panose="02020603050405020304" pitchFamily="18" charset="0"/>
              </a:rPr>
              <a:t> </a:t>
            </a:r>
            <a:r>
              <a:rPr lang="ro-RO" sz="3200" b="1" dirty="0">
                <a:solidFill>
                  <a:srgbClr val="00B050"/>
                </a:solidFill>
                <a:latin typeface="Times New Roman" panose="02020603050405020304" pitchFamily="18" charset="0"/>
                <a:cs typeface="Times New Roman" panose="02020603050405020304" pitchFamily="18" charset="0"/>
              </a:rPr>
              <a:t>am schimbat regulamentul?</a:t>
            </a:r>
            <a:endParaRPr lang="en-US" sz="3200" b="1" dirty="0">
              <a:solidFill>
                <a:srgbClr val="00B050"/>
              </a:solidFill>
              <a:latin typeface="Times New Roman" panose="02020603050405020304" pitchFamily="18" charset="0"/>
              <a:cs typeface="Times New Roman" panose="02020603050405020304" pitchFamily="18" charset="0"/>
            </a:endParaRPr>
          </a:p>
        </p:txBody>
      </p:sp>
      <p:pic>
        <p:nvPicPr>
          <p:cNvPr id="13" name="Graphic 5" descr="Handshake">
            <a:extLst>
              <a:ext uri="{FF2B5EF4-FFF2-40B4-BE49-F238E27FC236}">
                <a16:creationId xmlns:a16="http://schemas.microsoft.com/office/drawing/2014/main" id="{89A8766E-C8AF-404A-BEEC-20ECB97BD4CB}"/>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30835" y="3015966"/>
            <a:ext cx="1441508" cy="1441508"/>
          </a:xfrm>
          <a:prstGeom prst="rect">
            <a:avLst/>
          </a:prstGeom>
        </p:spPr>
      </p:pic>
    </p:spTree>
    <p:extLst>
      <p:ext uri="{BB962C8B-B14F-4D97-AF65-F5344CB8AC3E}">
        <p14:creationId xmlns:p14="http://schemas.microsoft.com/office/powerpoint/2010/main" val="655695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ine 9"/>
          <p:cNvPicPr>
            <a:picLocks noChangeAspect="1"/>
          </p:cNvPicPr>
          <p:nvPr/>
        </p:nvPicPr>
        <p:blipFill>
          <a:blip r:embed="rId2"/>
          <a:stretch>
            <a:fillRect/>
          </a:stretch>
        </p:blipFill>
        <p:spPr>
          <a:xfrm>
            <a:off x="759248" y="24857"/>
            <a:ext cx="1562121" cy="1562121"/>
          </a:xfrm>
          <a:prstGeom prst="rect">
            <a:avLst/>
          </a:prstGeom>
        </p:spPr>
      </p:pic>
      <p:sp>
        <p:nvSpPr>
          <p:cNvPr id="11" name="Dreptunghi: colțuri rotunjite 10">
            <a:extLst>
              <a:ext uri="{FF2B5EF4-FFF2-40B4-BE49-F238E27FC236}">
                <a16:creationId xmlns:a16="http://schemas.microsoft.com/office/drawing/2014/main" id="{16179725-F68F-420D-8C07-7A5D19BC0013}"/>
              </a:ext>
            </a:extLst>
          </p:cNvPr>
          <p:cNvSpPr/>
          <p:nvPr/>
        </p:nvSpPr>
        <p:spPr>
          <a:xfrm>
            <a:off x="1981200" y="2991679"/>
            <a:ext cx="7598228" cy="1656522"/>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setăText 7">
            <a:extLst>
              <a:ext uri="{FF2B5EF4-FFF2-40B4-BE49-F238E27FC236}">
                <a16:creationId xmlns:a16="http://schemas.microsoft.com/office/drawing/2014/main" id="{143B01D7-C331-41D3-809D-8EC4B26C50F3}"/>
              </a:ext>
            </a:extLst>
          </p:cNvPr>
          <p:cNvSpPr txBox="1"/>
          <p:nvPr/>
        </p:nvSpPr>
        <p:spPr>
          <a:xfrm>
            <a:off x="2517666" y="3404441"/>
            <a:ext cx="6762362" cy="830997"/>
          </a:xfrm>
          <a:prstGeom prst="rect">
            <a:avLst/>
          </a:prstGeom>
          <a:noFill/>
        </p:spPr>
        <p:txBody>
          <a:bodyPr wrap="square" rtlCol="0">
            <a:spAutoFit/>
          </a:bodyPr>
          <a:lstStyle/>
          <a:p>
            <a:pPr algn="just"/>
            <a:r>
              <a:rPr lang="ro-RO" sz="1600" b="1" dirty="0">
                <a:solidFill>
                  <a:schemeClr val="bg1"/>
                </a:solidFill>
                <a:latin typeface="Times New Roman" panose="02020603050405020304" pitchFamily="18" charset="0"/>
                <a:cs typeface="Times New Roman" panose="02020603050405020304" pitchFamily="18" charset="0"/>
              </a:rPr>
              <a:t>În vechiul regulament se regăseau și unele prevederi care adăugau la lege sau instituiau norme și proceduri derogatorii de la cadrul general de reglementare. </a:t>
            </a:r>
            <a:endParaRPr lang="en-GB" sz="1600" b="1" dirty="0">
              <a:solidFill>
                <a:schemeClr val="bg1"/>
              </a:solidFill>
              <a:effectLst/>
              <a:latin typeface="Times New Roman" panose="02020603050405020304" pitchFamily="18" charset="0"/>
              <a:cs typeface="Times New Roman" panose="02020603050405020304" pitchFamily="18" charset="0"/>
            </a:endParaRPr>
          </a:p>
        </p:txBody>
      </p:sp>
      <p:sp>
        <p:nvSpPr>
          <p:cNvPr id="9" name="CasetăText 8">
            <a:extLst>
              <a:ext uri="{FF2B5EF4-FFF2-40B4-BE49-F238E27FC236}">
                <a16:creationId xmlns:a16="http://schemas.microsoft.com/office/drawing/2014/main" id="{B321A300-6E5D-4617-AF85-C56E431CE1EC}"/>
              </a:ext>
            </a:extLst>
          </p:cNvPr>
          <p:cNvSpPr txBox="1"/>
          <p:nvPr/>
        </p:nvSpPr>
        <p:spPr>
          <a:xfrm>
            <a:off x="2321369" y="1183176"/>
            <a:ext cx="6564086" cy="584775"/>
          </a:xfrm>
          <a:prstGeom prst="rect">
            <a:avLst/>
          </a:prstGeom>
          <a:noFill/>
        </p:spPr>
        <p:txBody>
          <a:bodyPr wrap="square" rtlCol="0">
            <a:spAutoFit/>
          </a:bodyPr>
          <a:lstStyle/>
          <a:p>
            <a:pPr algn="ctr"/>
            <a:r>
              <a:rPr lang="en-GB" sz="3200" b="1" dirty="0">
                <a:solidFill>
                  <a:srgbClr val="00B050"/>
                </a:solidFill>
                <a:latin typeface="Times New Roman" panose="02020603050405020304" pitchFamily="18" charset="0"/>
                <a:cs typeface="Times New Roman" panose="02020603050405020304" pitchFamily="18" charset="0"/>
              </a:rPr>
              <a:t>De </a:t>
            </a:r>
            <a:r>
              <a:rPr lang="en-GB" sz="3200" b="1" dirty="0" err="1">
                <a:solidFill>
                  <a:srgbClr val="00B050"/>
                </a:solidFill>
                <a:latin typeface="Times New Roman" panose="02020603050405020304" pitchFamily="18" charset="0"/>
                <a:cs typeface="Times New Roman" panose="02020603050405020304" pitchFamily="18" charset="0"/>
              </a:rPr>
              <a:t>ce</a:t>
            </a:r>
            <a:r>
              <a:rPr lang="en-GB" sz="3200" b="1" dirty="0">
                <a:solidFill>
                  <a:srgbClr val="00B050"/>
                </a:solidFill>
                <a:latin typeface="Times New Roman" panose="02020603050405020304" pitchFamily="18" charset="0"/>
                <a:cs typeface="Times New Roman" panose="02020603050405020304" pitchFamily="18" charset="0"/>
              </a:rPr>
              <a:t> </a:t>
            </a:r>
            <a:r>
              <a:rPr lang="ro-RO" sz="3200" b="1" dirty="0">
                <a:solidFill>
                  <a:srgbClr val="00B050"/>
                </a:solidFill>
                <a:latin typeface="Times New Roman" panose="02020603050405020304" pitchFamily="18" charset="0"/>
                <a:cs typeface="Times New Roman" panose="02020603050405020304" pitchFamily="18" charset="0"/>
              </a:rPr>
              <a:t>am schimbat regulamentul?</a:t>
            </a:r>
            <a:endParaRPr lang="en-US" sz="3200" b="1" dirty="0">
              <a:solidFill>
                <a:srgbClr val="00B050"/>
              </a:solidFill>
              <a:latin typeface="Times New Roman" panose="02020603050405020304" pitchFamily="18" charset="0"/>
              <a:cs typeface="Times New Roman" panose="02020603050405020304" pitchFamily="18" charset="0"/>
            </a:endParaRPr>
          </a:p>
        </p:txBody>
      </p:sp>
      <p:pic>
        <p:nvPicPr>
          <p:cNvPr id="12" name="Graphic 5" descr="Handshake">
            <a:extLst>
              <a:ext uri="{FF2B5EF4-FFF2-40B4-BE49-F238E27FC236}">
                <a16:creationId xmlns:a16="http://schemas.microsoft.com/office/drawing/2014/main" id="{AF693A42-E521-4EFF-B7F5-F016C7CA8100}"/>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30835" y="3015966"/>
            <a:ext cx="1441508" cy="1441508"/>
          </a:xfrm>
          <a:prstGeom prst="rect">
            <a:avLst/>
          </a:prstGeom>
        </p:spPr>
      </p:pic>
    </p:spTree>
    <p:extLst>
      <p:ext uri="{BB962C8B-B14F-4D97-AF65-F5344CB8AC3E}">
        <p14:creationId xmlns:p14="http://schemas.microsoft.com/office/powerpoint/2010/main" val="3941601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reptunghi: colțuri rotunjite 3">
            <a:extLst>
              <a:ext uri="{FF2B5EF4-FFF2-40B4-BE49-F238E27FC236}">
                <a16:creationId xmlns:a16="http://schemas.microsoft.com/office/drawing/2014/main" id="{CFDBCABA-1217-4C76-BAEB-DBACAA00BDBD}"/>
              </a:ext>
            </a:extLst>
          </p:cNvPr>
          <p:cNvSpPr/>
          <p:nvPr/>
        </p:nvSpPr>
        <p:spPr>
          <a:xfrm>
            <a:off x="2492829" y="2321225"/>
            <a:ext cx="6888016" cy="857400"/>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ine 9"/>
          <p:cNvPicPr>
            <a:picLocks noChangeAspect="1"/>
          </p:cNvPicPr>
          <p:nvPr/>
        </p:nvPicPr>
        <p:blipFill>
          <a:blip r:embed="rId2"/>
          <a:stretch>
            <a:fillRect/>
          </a:stretch>
        </p:blipFill>
        <p:spPr>
          <a:xfrm>
            <a:off x="832390" y="43548"/>
            <a:ext cx="1643743" cy="1643743"/>
          </a:xfrm>
          <a:prstGeom prst="rect">
            <a:avLst/>
          </a:prstGeom>
        </p:spPr>
      </p:pic>
      <p:sp>
        <p:nvSpPr>
          <p:cNvPr id="12" name="Dreptunghi: colțuri rotunjite 11">
            <a:extLst>
              <a:ext uri="{FF2B5EF4-FFF2-40B4-BE49-F238E27FC236}">
                <a16:creationId xmlns:a16="http://schemas.microsoft.com/office/drawing/2014/main" id="{C36A9812-A895-4961-AF96-48540EAC817E}"/>
              </a:ext>
            </a:extLst>
          </p:cNvPr>
          <p:cNvSpPr/>
          <p:nvPr/>
        </p:nvSpPr>
        <p:spPr>
          <a:xfrm>
            <a:off x="2476133" y="3465305"/>
            <a:ext cx="6888016" cy="1347298"/>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asetăText 2">
            <a:extLst>
              <a:ext uri="{FF2B5EF4-FFF2-40B4-BE49-F238E27FC236}">
                <a16:creationId xmlns:a16="http://schemas.microsoft.com/office/drawing/2014/main" id="{04B2A255-B6F0-43B6-A1FD-AD0075CC9753}"/>
              </a:ext>
            </a:extLst>
          </p:cNvPr>
          <p:cNvSpPr txBox="1"/>
          <p:nvPr/>
        </p:nvSpPr>
        <p:spPr>
          <a:xfrm>
            <a:off x="2656115" y="2397266"/>
            <a:ext cx="6545118" cy="635943"/>
          </a:xfrm>
          <a:prstGeom prst="rect">
            <a:avLst/>
          </a:prstGeom>
          <a:noFill/>
        </p:spPr>
        <p:txBody>
          <a:bodyPr wrap="square" rtlCol="0">
            <a:spAutoFit/>
          </a:bodyPr>
          <a:lstStyle/>
          <a:p>
            <a:pPr algn="just">
              <a:lnSpc>
                <a:spcPct val="115000"/>
              </a:lnSpc>
              <a:spcBef>
                <a:spcPts val="0"/>
              </a:spcBef>
            </a:pPr>
            <a:r>
              <a:rPr lang="ro-RO"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Rapoartele de audit vor fi însoțite de o scrisoare către management, conținând recomandările Curții de Conturi.</a:t>
            </a:r>
          </a:p>
        </p:txBody>
      </p:sp>
      <p:sp>
        <p:nvSpPr>
          <p:cNvPr id="18" name="CasetăText 17">
            <a:extLst>
              <a:ext uri="{FF2B5EF4-FFF2-40B4-BE49-F238E27FC236}">
                <a16:creationId xmlns:a16="http://schemas.microsoft.com/office/drawing/2014/main" id="{1618BD76-302A-4B9D-8D8B-17D3A35C03FC}"/>
              </a:ext>
            </a:extLst>
          </p:cNvPr>
          <p:cNvSpPr txBox="1"/>
          <p:nvPr/>
        </p:nvSpPr>
        <p:spPr>
          <a:xfrm>
            <a:off x="2343140" y="610073"/>
            <a:ext cx="6564086" cy="1077218"/>
          </a:xfrm>
          <a:prstGeom prst="rect">
            <a:avLst/>
          </a:prstGeom>
          <a:noFill/>
        </p:spPr>
        <p:txBody>
          <a:bodyPr wrap="square" rtlCol="0">
            <a:spAutoFit/>
          </a:bodyPr>
          <a:lstStyle/>
          <a:p>
            <a:pPr algn="ctr"/>
            <a:r>
              <a:rPr lang="en-GB" sz="3200" b="1" dirty="0">
                <a:solidFill>
                  <a:srgbClr val="00B050"/>
                </a:solidFill>
                <a:latin typeface="Times New Roman" panose="02020603050405020304" pitchFamily="18" charset="0"/>
                <a:cs typeface="Times New Roman" panose="02020603050405020304" pitchFamily="18" charset="0"/>
              </a:rPr>
              <a:t>Ce </a:t>
            </a:r>
            <a:r>
              <a:rPr lang="en-GB" sz="3200" b="1" dirty="0" err="1">
                <a:solidFill>
                  <a:srgbClr val="00B050"/>
                </a:solidFill>
                <a:latin typeface="Times New Roman" panose="02020603050405020304" pitchFamily="18" charset="0"/>
                <a:cs typeface="Times New Roman" panose="02020603050405020304" pitchFamily="18" charset="0"/>
              </a:rPr>
              <a:t>schimbări</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aduce</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noul</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regulament</a:t>
            </a:r>
            <a:r>
              <a:rPr lang="en-GB" sz="3200" b="1" dirty="0">
                <a:solidFill>
                  <a:srgbClr val="00B050"/>
                </a:solidFill>
                <a:latin typeface="Times New Roman" panose="02020603050405020304" pitchFamily="18" charset="0"/>
                <a:cs typeface="Times New Roman" panose="02020603050405020304" pitchFamily="18" charset="0"/>
              </a:rPr>
              <a:t>?</a:t>
            </a:r>
          </a:p>
        </p:txBody>
      </p:sp>
      <p:sp>
        <p:nvSpPr>
          <p:cNvPr id="13" name="Dreptunghi: colțuri rotunjite 12">
            <a:extLst>
              <a:ext uri="{FF2B5EF4-FFF2-40B4-BE49-F238E27FC236}">
                <a16:creationId xmlns:a16="http://schemas.microsoft.com/office/drawing/2014/main" id="{9AD1BF0F-ADCC-4F90-9308-8A65A62F11AF}"/>
              </a:ext>
            </a:extLst>
          </p:cNvPr>
          <p:cNvSpPr/>
          <p:nvPr/>
        </p:nvSpPr>
        <p:spPr>
          <a:xfrm>
            <a:off x="2468336" y="5098157"/>
            <a:ext cx="6888016" cy="1149770"/>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asetăText 4">
            <a:extLst>
              <a:ext uri="{FF2B5EF4-FFF2-40B4-BE49-F238E27FC236}">
                <a16:creationId xmlns:a16="http://schemas.microsoft.com/office/drawing/2014/main" id="{925FBE2E-01AD-47B8-B368-58B9E4FB833B}"/>
              </a:ext>
            </a:extLst>
          </p:cNvPr>
          <p:cNvSpPr txBox="1"/>
          <p:nvPr/>
        </p:nvSpPr>
        <p:spPr>
          <a:xfrm>
            <a:off x="2656115" y="5328829"/>
            <a:ext cx="6468915" cy="635943"/>
          </a:xfrm>
          <a:prstGeom prst="rect">
            <a:avLst/>
          </a:prstGeom>
          <a:noFill/>
        </p:spPr>
        <p:txBody>
          <a:bodyPr wrap="square" rtlCol="0">
            <a:spAutoFit/>
          </a:bodyPr>
          <a:lstStyle/>
          <a:p>
            <a:pPr algn="just">
              <a:lnSpc>
                <a:spcPct val="115000"/>
              </a:lnSpc>
              <a:spcBef>
                <a:spcPts val="0"/>
              </a:spcBef>
            </a:pPr>
            <a:r>
              <a:rPr lang="ro-RO"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Pentru implementarea recomandărilor, entitățile auditate vor propune un plan de măsuri. Acesta va fi agreat cu Curtea de Conturi.</a:t>
            </a:r>
          </a:p>
        </p:txBody>
      </p:sp>
      <p:sp>
        <p:nvSpPr>
          <p:cNvPr id="6" name="CasetăText 5">
            <a:extLst>
              <a:ext uri="{FF2B5EF4-FFF2-40B4-BE49-F238E27FC236}">
                <a16:creationId xmlns:a16="http://schemas.microsoft.com/office/drawing/2014/main" id="{81B221E0-D22A-450E-802A-042135EDBBF2}"/>
              </a:ext>
            </a:extLst>
          </p:cNvPr>
          <p:cNvSpPr txBox="1"/>
          <p:nvPr/>
        </p:nvSpPr>
        <p:spPr>
          <a:xfrm>
            <a:off x="2656115" y="3606823"/>
            <a:ext cx="6545118" cy="830997"/>
          </a:xfrm>
          <a:prstGeom prst="rect">
            <a:avLst/>
          </a:prstGeom>
          <a:noFill/>
        </p:spPr>
        <p:txBody>
          <a:bodyPr wrap="square" rtlCol="0">
            <a:spAutoFit/>
          </a:bodyPr>
          <a:lstStyle/>
          <a:p>
            <a:pPr algn="just"/>
            <a:r>
              <a:rPr lang="ro-RO" sz="1600" b="1" dirty="0">
                <a:solidFill>
                  <a:schemeClr val="bg1"/>
                </a:solidFill>
                <a:latin typeface="Times New Roman" panose="02020603050405020304" pitchFamily="18" charset="0"/>
                <a:cs typeface="Times New Roman" panose="02020603050405020304" pitchFamily="18" charset="0"/>
              </a:rPr>
              <a:t>Curtea de Conturi nu va mai emite decizii care să cuprindă măsuri dispuse în sarcina conducerii entității auditate. Rapoartele de audit vor cuprinde recomandări.</a:t>
            </a:r>
            <a:endParaRPr lang="en-GB" sz="1600" b="1" dirty="0">
              <a:solidFill>
                <a:schemeClr val="bg1"/>
              </a:solidFill>
              <a:latin typeface="Times New Roman" panose="02020603050405020304" pitchFamily="18" charset="0"/>
              <a:cs typeface="Times New Roman" panose="02020603050405020304" pitchFamily="18" charset="0"/>
            </a:endParaRPr>
          </a:p>
        </p:txBody>
      </p:sp>
      <p:pic>
        <p:nvPicPr>
          <p:cNvPr id="19" name="Graphic 5" descr="Handshake">
            <a:extLst>
              <a:ext uri="{FF2B5EF4-FFF2-40B4-BE49-F238E27FC236}">
                <a16:creationId xmlns:a16="http://schemas.microsoft.com/office/drawing/2014/main" id="{A133C4AD-9382-46C1-9FAA-623CA250DDC5}"/>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03862" y="3301567"/>
            <a:ext cx="1441508" cy="1441508"/>
          </a:xfrm>
          <a:prstGeom prst="rect">
            <a:avLst/>
          </a:prstGeom>
        </p:spPr>
      </p:pic>
    </p:spTree>
    <p:extLst>
      <p:ext uri="{BB962C8B-B14F-4D97-AF65-F5344CB8AC3E}">
        <p14:creationId xmlns:p14="http://schemas.microsoft.com/office/powerpoint/2010/main" val="2088034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ine 9"/>
          <p:cNvPicPr>
            <a:picLocks noChangeAspect="1"/>
          </p:cNvPicPr>
          <p:nvPr/>
        </p:nvPicPr>
        <p:blipFill>
          <a:blip r:embed="rId2"/>
          <a:stretch>
            <a:fillRect/>
          </a:stretch>
        </p:blipFill>
        <p:spPr>
          <a:xfrm>
            <a:off x="832390" y="43548"/>
            <a:ext cx="1643743" cy="1643743"/>
          </a:xfrm>
          <a:prstGeom prst="rect">
            <a:avLst/>
          </a:prstGeom>
        </p:spPr>
      </p:pic>
      <p:sp>
        <p:nvSpPr>
          <p:cNvPr id="14" name="Dreptunghi: colțuri rotunjite 13">
            <a:extLst>
              <a:ext uri="{FF2B5EF4-FFF2-40B4-BE49-F238E27FC236}">
                <a16:creationId xmlns:a16="http://schemas.microsoft.com/office/drawing/2014/main" id="{3DBB175B-0C0B-44D9-B856-F79E0586787F}"/>
              </a:ext>
            </a:extLst>
          </p:cNvPr>
          <p:cNvSpPr/>
          <p:nvPr/>
        </p:nvSpPr>
        <p:spPr>
          <a:xfrm>
            <a:off x="2476133" y="2296633"/>
            <a:ext cx="6888016" cy="1581325"/>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Dreptunghi: colțuri rotunjite 15">
            <a:extLst>
              <a:ext uri="{FF2B5EF4-FFF2-40B4-BE49-F238E27FC236}">
                <a16:creationId xmlns:a16="http://schemas.microsoft.com/office/drawing/2014/main" id="{F5776E05-B59F-4BC7-ABF7-D656FC396482}"/>
              </a:ext>
            </a:extLst>
          </p:cNvPr>
          <p:cNvSpPr/>
          <p:nvPr/>
        </p:nvSpPr>
        <p:spPr>
          <a:xfrm>
            <a:off x="2476132" y="4071004"/>
            <a:ext cx="6888016" cy="1665953"/>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asetăText 16">
            <a:extLst>
              <a:ext uri="{FF2B5EF4-FFF2-40B4-BE49-F238E27FC236}">
                <a16:creationId xmlns:a16="http://schemas.microsoft.com/office/drawing/2014/main" id="{037614F3-C4F3-4CD7-A6D0-DDB9B18D8567}"/>
              </a:ext>
            </a:extLst>
          </p:cNvPr>
          <p:cNvSpPr txBox="1"/>
          <p:nvPr/>
        </p:nvSpPr>
        <p:spPr>
          <a:xfrm>
            <a:off x="2625809" y="4071004"/>
            <a:ext cx="6588661" cy="1485407"/>
          </a:xfrm>
          <a:prstGeom prst="rect">
            <a:avLst/>
          </a:prstGeom>
          <a:noFill/>
        </p:spPr>
        <p:txBody>
          <a:bodyPr wrap="square" rtlCol="0">
            <a:spAutoFit/>
          </a:bodyPr>
          <a:lstStyle/>
          <a:p>
            <a:pPr algn="just">
              <a:lnSpc>
                <a:spcPct val="115000"/>
              </a:lnSpc>
              <a:spcBef>
                <a:spcPts val="0"/>
              </a:spcBef>
            </a:pPr>
            <a:r>
              <a:rPr lang="ro-RO" sz="1600" b="1" dirty="0">
                <a:solidFill>
                  <a:schemeClr val="bg1"/>
                </a:solidFill>
                <a:latin typeface="Times New Roman" panose="02020603050405020304" pitchFamily="18" charset="0"/>
                <a:cs typeface="Times New Roman" panose="02020603050405020304" pitchFamily="18" charset="0"/>
              </a:rPr>
              <a:t>Calitatea și relevanța raportului de audit va fi asigurată prin analiza și aprobarea acestuia la nivelul conducerii Curții de Conturi, sau la nivelul  structurilor teritoriale. Raportul de audit va fi aprobat prin acte administrative, respectiv prin hotărâri ale Plenului Curții de Conturi sau prin decizii ale directorilor camerelor de conturi.</a:t>
            </a:r>
            <a:endParaRPr lang="en-US" sz="1600" b="1" dirty="0">
              <a:solidFill>
                <a:schemeClr val="bg1"/>
              </a:solidFill>
              <a:latin typeface="Times New Roman" panose="02020603050405020304" pitchFamily="18" charset="0"/>
              <a:cs typeface="Times New Roman" panose="02020603050405020304" pitchFamily="18" charset="0"/>
            </a:endParaRPr>
          </a:p>
        </p:txBody>
      </p:sp>
      <p:sp>
        <p:nvSpPr>
          <p:cNvPr id="18" name="CasetăText 17">
            <a:extLst>
              <a:ext uri="{FF2B5EF4-FFF2-40B4-BE49-F238E27FC236}">
                <a16:creationId xmlns:a16="http://schemas.microsoft.com/office/drawing/2014/main" id="{1618BD76-302A-4B9D-8D8B-17D3A35C03FC}"/>
              </a:ext>
            </a:extLst>
          </p:cNvPr>
          <p:cNvSpPr txBox="1"/>
          <p:nvPr/>
        </p:nvSpPr>
        <p:spPr>
          <a:xfrm>
            <a:off x="2288712" y="497832"/>
            <a:ext cx="6564086" cy="1077218"/>
          </a:xfrm>
          <a:prstGeom prst="rect">
            <a:avLst/>
          </a:prstGeom>
          <a:noFill/>
        </p:spPr>
        <p:txBody>
          <a:bodyPr wrap="square" rtlCol="0">
            <a:spAutoFit/>
          </a:bodyPr>
          <a:lstStyle/>
          <a:p>
            <a:pPr algn="ctr"/>
            <a:r>
              <a:rPr lang="en-GB" sz="3200" b="1" dirty="0">
                <a:solidFill>
                  <a:srgbClr val="00B050"/>
                </a:solidFill>
                <a:latin typeface="Times New Roman" panose="02020603050405020304" pitchFamily="18" charset="0"/>
                <a:cs typeface="Times New Roman" panose="02020603050405020304" pitchFamily="18" charset="0"/>
              </a:rPr>
              <a:t>Ce </a:t>
            </a:r>
            <a:r>
              <a:rPr lang="en-GB" sz="3200" b="1" dirty="0" err="1">
                <a:solidFill>
                  <a:srgbClr val="00B050"/>
                </a:solidFill>
                <a:latin typeface="Times New Roman" panose="02020603050405020304" pitchFamily="18" charset="0"/>
                <a:cs typeface="Times New Roman" panose="02020603050405020304" pitchFamily="18" charset="0"/>
              </a:rPr>
              <a:t>schimbări</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aduce</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noul</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regulament</a:t>
            </a:r>
            <a:r>
              <a:rPr lang="en-GB" sz="3200" b="1" dirty="0">
                <a:solidFill>
                  <a:srgbClr val="00B050"/>
                </a:solidFill>
                <a:latin typeface="Times New Roman" panose="02020603050405020304" pitchFamily="18" charset="0"/>
                <a:cs typeface="Times New Roman" panose="02020603050405020304" pitchFamily="18" charset="0"/>
              </a:rPr>
              <a:t>?</a:t>
            </a:r>
          </a:p>
        </p:txBody>
      </p:sp>
      <p:sp>
        <p:nvSpPr>
          <p:cNvPr id="19" name="CasetăText 18">
            <a:extLst>
              <a:ext uri="{FF2B5EF4-FFF2-40B4-BE49-F238E27FC236}">
                <a16:creationId xmlns:a16="http://schemas.microsoft.com/office/drawing/2014/main" id="{26FBA612-696B-45C2-9986-7EEB45081C6C}"/>
              </a:ext>
            </a:extLst>
          </p:cNvPr>
          <p:cNvSpPr txBox="1"/>
          <p:nvPr/>
        </p:nvSpPr>
        <p:spPr>
          <a:xfrm>
            <a:off x="2729222" y="2598003"/>
            <a:ext cx="6381833" cy="830997"/>
          </a:xfrm>
          <a:prstGeom prst="rect">
            <a:avLst/>
          </a:prstGeom>
          <a:noFill/>
        </p:spPr>
        <p:txBody>
          <a:bodyPr wrap="square" rtlCol="0">
            <a:spAutoFit/>
          </a:bodyPr>
          <a:lstStyle/>
          <a:p>
            <a:pPr algn="just"/>
            <a:r>
              <a:rPr lang="ro-RO" sz="1600" b="1" dirty="0">
                <a:solidFill>
                  <a:schemeClr val="bg1"/>
                </a:solidFill>
                <a:latin typeface="Times New Roman" panose="02020603050405020304" pitchFamily="18" charset="0"/>
                <a:cs typeface="Times New Roman" panose="02020603050405020304" pitchFamily="18" charset="0"/>
              </a:rPr>
              <a:t>Un extras din proiectul raportului de audit și din cel al scrisorii către management va fi transmis și persoanelor cu atribuții în domeniu în perioada supusă auditului.</a:t>
            </a:r>
            <a:endParaRPr lang="en-GB" sz="1600" b="1" dirty="0">
              <a:solidFill>
                <a:schemeClr val="bg1"/>
              </a:solidFill>
              <a:latin typeface="Times New Roman" panose="02020603050405020304" pitchFamily="18" charset="0"/>
              <a:cs typeface="Times New Roman" panose="02020603050405020304" pitchFamily="18" charset="0"/>
            </a:endParaRPr>
          </a:p>
        </p:txBody>
      </p:sp>
      <p:pic>
        <p:nvPicPr>
          <p:cNvPr id="20" name="Graphic 5" descr="Handshake">
            <a:extLst>
              <a:ext uri="{FF2B5EF4-FFF2-40B4-BE49-F238E27FC236}">
                <a16:creationId xmlns:a16="http://schemas.microsoft.com/office/drawing/2014/main" id="{6A07C59A-34B2-4B09-98E1-2218C5BB3854}"/>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40416" y="3219166"/>
            <a:ext cx="1441508" cy="1441508"/>
          </a:xfrm>
          <a:prstGeom prst="rect">
            <a:avLst/>
          </a:prstGeom>
        </p:spPr>
      </p:pic>
    </p:spTree>
    <p:extLst>
      <p:ext uri="{BB962C8B-B14F-4D97-AF65-F5344CB8AC3E}">
        <p14:creationId xmlns:p14="http://schemas.microsoft.com/office/powerpoint/2010/main" val="755915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ine 9"/>
          <p:cNvPicPr>
            <a:picLocks noChangeAspect="1"/>
          </p:cNvPicPr>
          <p:nvPr/>
        </p:nvPicPr>
        <p:blipFill>
          <a:blip r:embed="rId2"/>
          <a:stretch>
            <a:fillRect/>
          </a:stretch>
        </p:blipFill>
        <p:spPr>
          <a:xfrm>
            <a:off x="832390" y="43548"/>
            <a:ext cx="1643743" cy="1643743"/>
          </a:xfrm>
          <a:prstGeom prst="rect">
            <a:avLst/>
          </a:prstGeom>
        </p:spPr>
      </p:pic>
      <p:sp>
        <p:nvSpPr>
          <p:cNvPr id="14" name="Dreptunghi: colțuri rotunjite 13">
            <a:extLst>
              <a:ext uri="{FF2B5EF4-FFF2-40B4-BE49-F238E27FC236}">
                <a16:creationId xmlns:a16="http://schemas.microsoft.com/office/drawing/2014/main" id="{3DBB175B-0C0B-44D9-B856-F79E0586787F}"/>
              </a:ext>
            </a:extLst>
          </p:cNvPr>
          <p:cNvSpPr/>
          <p:nvPr/>
        </p:nvSpPr>
        <p:spPr>
          <a:xfrm>
            <a:off x="2476133" y="2296633"/>
            <a:ext cx="6888016" cy="1581325"/>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Dreptunghi: colțuri rotunjite 15">
            <a:extLst>
              <a:ext uri="{FF2B5EF4-FFF2-40B4-BE49-F238E27FC236}">
                <a16:creationId xmlns:a16="http://schemas.microsoft.com/office/drawing/2014/main" id="{F5776E05-B59F-4BC7-ABF7-D656FC396482}"/>
              </a:ext>
            </a:extLst>
          </p:cNvPr>
          <p:cNvSpPr/>
          <p:nvPr/>
        </p:nvSpPr>
        <p:spPr>
          <a:xfrm>
            <a:off x="2476132" y="4071005"/>
            <a:ext cx="6888016" cy="1491596"/>
          </a:xfrm>
          <a:prstGeom prst="round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asetăText 14">
            <a:extLst>
              <a:ext uri="{FF2B5EF4-FFF2-40B4-BE49-F238E27FC236}">
                <a16:creationId xmlns:a16="http://schemas.microsoft.com/office/drawing/2014/main" id="{2AC3D1ED-EE60-4961-BAD1-5D0EBA49DDF8}"/>
              </a:ext>
            </a:extLst>
          </p:cNvPr>
          <p:cNvSpPr txBox="1"/>
          <p:nvPr/>
        </p:nvSpPr>
        <p:spPr>
          <a:xfrm>
            <a:off x="2685683" y="4271363"/>
            <a:ext cx="6468914" cy="919098"/>
          </a:xfrm>
          <a:prstGeom prst="rect">
            <a:avLst/>
          </a:prstGeom>
          <a:noFill/>
        </p:spPr>
        <p:txBody>
          <a:bodyPr wrap="square" rtlCol="0">
            <a:spAutoFit/>
          </a:bodyPr>
          <a:lstStyle/>
          <a:p>
            <a:pPr algn="just">
              <a:lnSpc>
                <a:spcPct val="115000"/>
              </a:lnSpc>
              <a:spcBef>
                <a:spcPts val="0"/>
              </a:spcBef>
            </a:pPr>
            <a:r>
              <a:rPr lang="ro-RO"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Rapoartele de audit și de </a:t>
            </a:r>
            <a:r>
              <a:rPr lang="ro-RO" sz="16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follow-up</a:t>
            </a:r>
            <a:r>
              <a:rPr lang="ro-RO"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sau  sintezele acestora se vor publica pe website-</a:t>
            </a:r>
            <a:r>
              <a:rPr lang="ro-RO" sz="1600" b="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ul</a:t>
            </a:r>
            <a:r>
              <a:rPr lang="ro-RO"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Curții de Conturi în 30 de zile calendaristice de la data aprobării, asigurând o transparență sporită activității specifice.</a:t>
            </a:r>
            <a:endParaRPr lang="ro-RO" sz="1600" b="1" dirty="0">
              <a:solidFill>
                <a:schemeClr val="bg1"/>
              </a:solidFill>
              <a:latin typeface="Times New Roman" panose="02020603050405020304" pitchFamily="18" charset="0"/>
              <a:cs typeface="Times New Roman" panose="02020603050405020304" pitchFamily="18" charset="0"/>
            </a:endParaRPr>
          </a:p>
        </p:txBody>
      </p:sp>
      <p:sp>
        <p:nvSpPr>
          <p:cNvPr id="18" name="CasetăText 17">
            <a:extLst>
              <a:ext uri="{FF2B5EF4-FFF2-40B4-BE49-F238E27FC236}">
                <a16:creationId xmlns:a16="http://schemas.microsoft.com/office/drawing/2014/main" id="{1618BD76-302A-4B9D-8D8B-17D3A35C03FC}"/>
              </a:ext>
            </a:extLst>
          </p:cNvPr>
          <p:cNvSpPr txBox="1"/>
          <p:nvPr/>
        </p:nvSpPr>
        <p:spPr>
          <a:xfrm>
            <a:off x="2288712" y="497832"/>
            <a:ext cx="6564086" cy="1077218"/>
          </a:xfrm>
          <a:prstGeom prst="rect">
            <a:avLst/>
          </a:prstGeom>
          <a:noFill/>
        </p:spPr>
        <p:txBody>
          <a:bodyPr wrap="square" rtlCol="0">
            <a:spAutoFit/>
          </a:bodyPr>
          <a:lstStyle/>
          <a:p>
            <a:pPr algn="ctr"/>
            <a:r>
              <a:rPr lang="en-GB" sz="3200" b="1" dirty="0">
                <a:solidFill>
                  <a:srgbClr val="00B050"/>
                </a:solidFill>
                <a:latin typeface="Times New Roman" panose="02020603050405020304" pitchFamily="18" charset="0"/>
                <a:cs typeface="Times New Roman" panose="02020603050405020304" pitchFamily="18" charset="0"/>
              </a:rPr>
              <a:t>Ce </a:t>
            </a:r>
            <a:r>
              <a:rPr lang="en-GB" sz="3200" b="1" dirty="0" err="1">
                <a:solidFill>
                  <a:srgbClr val="00B050"/>
                </a:solidFill>
                <a:latin typeface="Times New Roman" panose="02020603050405020304" pitchFamily="18" charset="0"/>
                <a:cs typeface="Times New Roman" panose="02020603050405020304" pitchFamily="18" charset="0"/>
              </a:rPr>
              <a:t>schimbări</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aduce</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noul</a:t>
            </a:r>
            <a:r>
              <a:rPr lang="en-GB" sz="3200" b="1" dirty="0">
                <a:solidFill>
                  <a:srgbClr val="00B050"/>
                </a:solidFill>
                <a:latin typeface="Times New Roman" panose="02020603050405020304" pitchFamily="18" charset="0"/>
                <a:cs typeface="Times New Roman" panose="02020603050405020304" pitchFamily="18" charset="0"/>
              </a:rPr>
              <a:t> </a:t>
            </a:r>
            <a:r>
              <a:rPr lang="en-GB" sz="3200" b="1" dirty="0" err="1">
                <a:solidFill>
                  <a:srgbClr val="00B050"/>
                </a:solidFill>
                <a:latin typeface="Times New Roman" panose="02020603050405020304" pitchFamily="18" charset="0"/>
                <a:cs typeface="Times New Roman" panose="02020603050405020304" pitchFamily="18" charset="0"/>
              </a:rPr>
              <a:t>regulament</a:t>
            </a:r>
            <a:r>
              <a:rPr lang="en-GB" sz="3200" b="1" dirty="0">
                <a:solidFill>
                  <a:srgbClr val="00B050"/>
                </a:solidFill>
                <a:latin typeface="Times New Roman" panose="02020603050405020304" pitchFamily="18" charset="0"/>
                <a:cs typeface="Times New Roman" panose="02020603050405020304" pitchFamily="18" charset="0"/>
              </a:rPr>
              <a:t>?</a:t>
            </a:r>
          </a:p>
        </p:txBody>
      </p:sp>
      <p:sp>
        <p:nvSpPr>
          <p:cNvPr id="8" name="CasetăText 7">
            <a:extLst>
              <a:ext uri="{FF2B5EF4-FFF2-40B4-BE49-F238E27FC236}">
                <a16:creationId xmlns:a16="http://schemas.microsoft.com/office/drawing/2014/main" id="{9B8A88FE-4D7A-43AE-B6A6-AC653ED137B2}"/>
              </a:ext>
            </a:extLst>
          </p:cNvPr>
          <p:cNvSpPr txBox="1"/>
          <p:nvPr/>
        </p:nvSpPr>
        <p:spPr>
          <a:xfrm>
            <a:off x="2685683" y="2391860"/>
            <a:ext cx="6468914" cy="1485407"/>
          </a:xfrm>
          <a:prstGeom prst="rect">
            <a:avLst/>
          </a:prstGeom>
          <a:noFill/>
        </p:spPr>
        <p:txBody>
          <a:bodyPr wrap="square" rtlCol="0">
            <a:spAutoFit/>
          </a:bodyPr>
          <a:lstStyle/>
          <a:p>
            <a:pPr algn="just">
              <a:lnSpc>
                <a:spcPct val="115000"/>
              </a:lnSpc>
              <a:spcBef>
                <a:spcPts val="0"/>
              </a:spcBef>
            </a:pPr>
            <a:r>
              <a:rPr lang="ro-RO"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Procesul de verificare și raportare a stadiului </a:t>
            </a:r>
            <a:r>
              <a:rPr lang="ro-RO" sz="1600" b="1" dirty="0">
                <a:solidFill>
                  <a:schemeClr val="bg1"/>
                </a:solidFill>
                <a:latin typeface="Times New Roman" panose="02020603050405020304" pitchFamily="18" charset="0"/>
                <a:cs typeface="Times New Roman" panose="02020603050405020304" pitchFamily="18" charset="0"/>
              </a:rPr>
              <a:t>de implementare a recomandărilor cuprinse în planul de măsuri va fi optimizat. Astfel, misiunea de </a:t>
            </a:r>
            <a:r>
              <a:rPr lang="ro-RO" sz="1600" b="1" dirty="0" err="1">
                <a:solidFill>
                  <a:schemeClr val="bg1"/>
                </a:solidFill>
                <a:latin typeface="Times New Roman" panose="02020603050405020304" pitchFamily="18" charset="0"/>
                <a:cs typeface="Times New Roman" panose="02020603050405020304" pitchFamily="18" charset="0"/>
              </a:rPr>
              <a:t>follow-up</a:t>
            </a:r>
            <a:r>
              <a:rPr lang="ro-RO" sz="1600" b="1" dirty="0">
                <a:solidFill>
                  <a:schemeClr val="bg1"/>
                </a:solidFill>
                <a:latin typeface="Times New Roman" panose="02020603050405020304" pitchFamily="18" charset="0"/>
                <a:cs typeface="Times New Roman" panose="02020603050405020304" pitchFamily="18" charset="0"/>
              </a:rPr>
              <a:t> va fi realizată o singură dată, după împlinirea ultimului termen stabilit pentru implementarea recomandărilor Curții de Conturi.</a:t>
            </a:r>
          </a:p>
        </p:txBody>
      </p:sp>
      <p:pic>
        <p:nvPicPr>
          <p:cNvPr id="9" name="Graphic 5" descr="Handshake">
            <a:extLst>
              <a:ext uri="{FF2B5EF4-FFF2-40B4-BE49-F238E27FC236}">
                <a16:creationId xmlns:a16="http://schemas.microsoft.com/office/drawing/2014/main" id="{9F90492E-121D-4236-BFA0-626A3303954C}"/>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98568" y="3156513"/>
            <a:ext cx="1441508" cy="1441508"/>
          </a:xfrm>
          <a:prstGeom prst="rect">
            <a:avLst/>
          </a:prstGeom>
        </p:spPr>
      </p:pic>
    </p:spTree>
    <p:extLst>
      <p:ext uri="{BB962C8B-B14F-4D97-AF65-F5344CB8AC3E}">
        <p14:creationId xmlns:p14="http://schemas.microsoft.com/office/powerpoint/2010/main" val="3655086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06C6540C-7D9C-46D7-BDC4-A361EE5E8248}"/>
              </a:ext>
            </a:extLst>
          </p:cNvPr>
          <p:cNvSpPr txBox="1"/>
          <p:nvPr/>
        </p:nvSpPr>
        <p:spPr>
          <a:xfrm>
            <a:off x="3374571" y="2209800"/>
            <a:ext cx="4419600" cy="1569660"/>
          </a:xfrm>
          <a:prstGeom prst="rect">
            <a:avLst/>
          </a:prstGeom>
          <a:noFill/>
        </p:spPr>
        <p:txBody>
          <a:bodyPr wrap="square" rtlCol="0">
            <a:spAutoFit/>
          </a:bodyPr>
          <a:lstStyle/>
          <a:p>
            <a:r>
              <a:rPr lang="ro-RO" sz="4800" b="1" dirty="0">
                <a:solidFill>
                  <a:srgbClr val="00B050"/>
                </a:solidFill>
                <a:latin typeface="Times New Roman" panose="02020603050405020304" pitchFamily="18" charset="0"/>
                <a:cs typeface="Times New Roman" panose="02020603050405020304" pitchFamily="18" charset="0"/>
              </a:rPr>
              <a:t>Vă mulțumesc pentru răbdare!</a:t>
            </a:r>
            <a:endParaRPr lang="en-GB" sz="4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6651805"/>
      </p:ext>
    </p:extLst>
  </p:cSld>
  <p:clrMapOvr>
    <a:masterClrMapping/>
  </p:clrMapOvr>
</p:sld>
</file>

<file path=ppt/theme/theme1.xml><?xml version="1.0" encoding="utf-8"?>
<a:theme xmlns:a="http://schemas.openxmlformats.org/drawingml/2006/main" name="Fațetă">
  <a:themeElements>
    <a:clrScheme name="Fațetă">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țetă">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țetă">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274</TotalTime>
  <Words>651</Words>
  <Application>Microsoft Office PowerPoint</Application>
  <PresentationFormat>Widescreen</PresentationFormat>
  <Paragraphs>33</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 Black</vt:lpstr>
      <vt:lpstr>Calibri</vt:lpstr>
      <vt:lpstr>Roboto Bold</vt:lpstr>
      <vt:lpstr>Times New Roman</vt:lpstr>
      <vt:lpstr>Trebuchet MS</vt:lpstr>
      <vt:lpstr>Wingdings 3</vt:lpstr>
      <vt:lpstr>Fațetă</vt:lpstr>
      <vt:lpstr>PowerPoint Presentation</vt:lpstr>
      <vt:lpstr>             </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PREZENTAREA REGULAMENTULUI  privind activitatea de audit public extern</dc:title>
  <dc:creator>Mihail Toma</dc:creator>
  <cp:lastModifiedBy>Sabin Siserman</cp:lastModifiedBy>
  <cp:revision>33</cp:revision>
  <dcterms:created xsi:type="dcterms:W3CDTF">2023-02-06T10:53:59Z</dcterms:created>
  <dcterms:modified xsi:type="dcterms:W3CDTF">2023-04-18T11:11:45Z</dcterms:modified>
</cp:coreProperties>
</file>